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5" r:id="rId3"/>
    <p:sldId id="304" r:id="rId4"/>
    <p:sldId id="305" r:id="rId5"/>
    <p:sldId id="274" r:id="rId6"/>
    <p:sldId id="314" r:id="rId7"/>
    <p:sldId id="311" r:id="rId8"/>
    <p:sldId id="299" r:id="rId9"/>
    <p:sldId id="316" r:id="rId10"/>
    <p:sldId id="312" r:id="rId11"/>
    <p:sldId id="315" r:id="rId12"/>
    <p:sldId id="303" r:id="rId13"/>
    <p:sldId id="270" r:id="rId14"/>
    <p:sldId id="301" r:id="rId15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6" autoAdjust="0"/>
  </p:normalViewPr>
  <p:slideViewPr>
    <p:cSldViewPr>
      <p:cViewPr varScale="1">
        <p:scale>
          <a:sx n="93" d="100"/>
          <a:sy n="93" d="100"/>
        </p:scale>
        <p:origin x="-7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E6074A-3576-482D-B4C8-2C4B4A5C94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464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57454F-5A9F-44B3-B76A-DE6C26A7FE0B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 defTabSz="762000"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3C4F-6F23-4A14-8858-DC957AB3C7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206952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32BF-0115-4E5E-9314-DF4FDB5B65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375134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D655-B589-4746-8FD5-5558E2AFFF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784640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1B72-DD5B-4297-BB6A-1739BCDB7E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2623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9052-DA62-42EB-8B5D-02D302058E4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697470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2BAB-0555-458E-96CE-B4C1D70613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51914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D3BA-65DC-459D-B14A-1EA75625A7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501969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47F1-8A44-4FAA-9F06-5BEEB00B46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889898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DE21-D4D6-4907-B46F-610E106C883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878422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2272-D60A-4BA1-97DA-B3884EACF3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863644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40B8-20B4-4D92-9A4C-B47778DDA9A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589556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1E82-C06A-4FBC-ACE8-1AFDE15BE80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59931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6CB54B-8E4D-4005-BFBC-F4605C2644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073275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66675"/>
            <a:ext cx="87137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4800">
                <a:solidFill>
                  <a:srgbClr val="FF0000"/>
                </a:solidFill>
                <a:latin typeface="Arial" charset="0"/>
              </a:rPr>
              <a:t>Budowa </a:t>
            </a:r>
            <a:br>
              <a:rPr lang="pl-PL" altLang="pl-PL" sz="4800">
                <a:solidFill>
                  <a:srgbClr val="FF0000"/>
                </a:solidFill>
                <a:latin typeface="Arial" charset="0"/>
              </a:rPr>
            </a:br>
            <a:r>
              <a:rPr lang="pl-PL" altLang="pl-PL" sz="4800">
                <a:solidFill>
                  <a:srgbClr val="FF0000"/>
                </a:solidFill>
                <a:latin typeface="Arial" charset="0"/>
              </a:rPr>
              <a:t>ciał stałych, cieczy i gazów</a:t>
            </a:r>
            <a:endParaRPr lang="pl-PL" altLang="pl-PL" sz="4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706688"/>
            <a:ext cx="5076825" cy="2436812"/>
          </a:xfrm>
          <a:noFill/>
        </p:spPr>
      </p:pic>
      <p:pic>
        <p:nvPicPr>
          <p:cNvPr id="14341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01875"/>
            <a:ext cx="3167062" cy="24638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8775" y="809625"/>
            <a:ext cx="87852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/>
              <a:t>Odległości między cząsteczkami w ciałach stałych są bardzo małe.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68875" y="2776538"/>
            <a:ext cx="1771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68875" y="2776538"/>
            <a:ext cx="1771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964113" y="2776538"/>
            <a:ext cx="1781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39975" y="166688"/>
            <a:ext cx="41862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ciał stałych</a:t>
            </a:r>
            <a:r>
              <a:rPr lang="pl-PL" altLang="pl-PL" sz="2400"/>
              <a:t> </a:t>
            </a:r>
          </a:p>
        </p:txBody>
      </p:sp>
      <p:pic>
        <p:nvPicPr>
          <p:cNvPr id="24583" name="Picture 6" descr="Mieszanie się substancji - Epodreczniki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46313"/>
            <a:ext cx="59753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8775" y="1041400"/>
            <a:ext cx="87852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dirty="0" smtClean="0">
                <a:latin typeface="Arial" charset="0"/>
              </a:rPr>
              <a:t>2. Cząsteczki silnie na siebie oddziaływują.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dirty="0" smtClean="0">
                <a:latin typeface="Arial" charset="0"/>
              </a:rPr>
              <a:t>3. Nie mają swobody ruchu i mogą jedynie drgać.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968875" y="2776538"/>
            <a:ext cx="1771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968875" y="2776538"/>
            <a:ext cx="1771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964113" y="2776538"/>
            <a:ext cx="1781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339975" y="166688"/>
            <a:ext cx="41862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ciał stałych</a:t>
            </a:r>
            <a:r>
              <a:rPr lang="pl-PL" altLang="pl-PL" sz="2400"/>
              <a:t> </a:t>
            </a:r>
          </a:p>
        </p:txBody>
      </p:sp>
      <p:pic>
        <p:nvPicPr>
          <p:cNvPr id="2560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3435350"/>
            <a:ext cx="2108200" cy="1582738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624388"/>
            <a:ext cx="2952750" cy="519112"/>
          </a:xfrm>
        </p:spPr>
        <p:txBody>
          <a:bodyPr/>
          <a:lstStyle/>
          <a:p>
            <a:pPr eaLnBrk="1" hangingPunct="1"/>
            <a:r>
              <a:rPr lang="pl-PL" altLang="pl-PL" sz="3600" smtClean="0"/>
              <a:t>sól kamienna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98525"/>
            <a:ext cx="637222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8750" y="58738"/>
            <a:ext cx="90535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>
                <a:solidFill>
                  <a:srgbClr val="FF0000"/>
                </a:solidFill>
              </a:rPr>
              <a:t>Większość ciał stałych ma budowę krystaliczną</a:t>
            </a:r>
            <a:r>
              <a:rPr lang="pl-PL" altLang="pl-PL" sz="24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23850" y="4570413"/>
            <a:ext cx="8640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/>
              <a:t>Model sieci krystalicznej soli kuchennej (NaCl)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95288" y="50800"/>
            <a:ext cx="8748712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W kryształach atomy (cząsteczki) ułożone są </a:t>
            </a:r>
            <a:br>
              <a:rPr lang="pl-PL" altLang="pl-PL"/>
            </a:br>
            <a:r>
              <a:rPr lang="pl-PL" altLang="pl-PL"/>
              <a:t>w sposób uporządkowany i regularny tworząc sieć krystaliczną</a:t>
            </a:r>
            <a:r>
              <a:rPr lang="pl-PL" altLang="pl-PL" sz="2400"/>
              <a:t> </a:t>
            </a:r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/>
        </p:nvGraphicFramePr>
        <p:xfrm>
          <a:off x="3460750" y="1708150"/>
          <a:ext cx="3284538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Obraz - mapa bitowa" r:id="rId3" imgW="3219899" imgH="3467584" progId="Paint.Picture">
                  <p:embed/>
                </p:oleObj>
              </mc:Choice>
              <mc:Fallback>
                <p:oleObj name="Obraz - mapa bitowa" r:id="rId3" imgW="3219899" imgH="3467584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708150"/>
                        <a:ext cx="3284538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388" y="23813"/>
            <a:ext cx="8713787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Ciała stałe, które charakteryzują się nieuporządkowaną strukturą cząsteczkową nazywają się </a:t>
            </a:r>
            <a:r>
              <a:rPr lang="pl-PL" altLang="pl-PL" sz="2800">
                <a:solidFill>
                  <a:srgbClr val="FF0000"/>
                </a:solidFill>
                <a:latin typeface="Arial" charset="0"/>
              </a:rPr>
              <a:t>bezpostaciowe</a:t>
            </a:r>
            <a:r>
              <a:rPr lang="pl-PL" altLang="pl-PL" sz="2800">
                <a:latin typeface="Arial" charset="0"/>
              </a:rPr>
              <a:t> (</a:t>
            </a:r>
            <a:r>
              <a:rPr lang="pl-PL" altLang="pl-PL" sz="2800">
                <a:solidFill>
                  <a:srgbClr val="FF0000"/>
                </a:solidFill>
                <a:latin typeface="Arial" charset="0"/>
              </a:rPr>
              <a:t>amorficzne</a:t>
            </a:r>
            <a:r>
              <a:rPr lang="pl-PL" altLang="pl-PL" sz="2800">
                <a:latin typeface="Arial" charset="0"/>
              </a:rPr>
              <a:t>). </a:t>
            </a:r>
            <a:br>
              <a:rPr lang="pl-PL" altLang="pl-PL" sz="2800">
                <a:latin typeface="Arial" charset="0"/>
              </a:rPr>
            </a:br>
            <a:r>
              <a:rPr lang="pl-PL" altLang="pl-PL" sz="2800">
                <a:latin typeface="Arial" charset="0"/>
              </a:rPr>
              <a:t>Do ciał bezpostaciowych zaliczamy m.in. szkło, żywice, większość tworzyw sztucznych.</a:t>
            </a:r>
            <a:r>
              <a:rPr lang="pl-PL" altLang="pl-PL" sz="2800"/>
              <a:t>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0488"/>
            <a:ext cx="3744913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3850" y="1762125"/>
            <a:ext cx="84963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- stan stały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- stan ciekły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- stan gazowy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68313" y="1058863"/>
            <a:ext cx="842486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3400"/>
              <a:t>Wyróżniamy cztery </a:t>
            </a:r>
            <a:r>
              <a:rPr lang="pl-PL" altLang="pl-PL" sz="3400">
                <a:solidFill>
                  <a:srgbClr val="FF0000"/>
                </a:solidFill>
              </a:rPr>
              <a:t>stany skupienia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noc-gwiazdy-nieb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"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95288" y="788988"/>
            <a:ext cx="84248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3600" b="1">
                <a:solidFill>
                  <a:srgbClr val="FFFF66"/>
                </a:solidFill>
              </a:rPr>
              <a:t>A jaki jest stan skupienia w gwiazdach?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-98425"/>
            <a:ext cx="8893175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FF0000"/>
                </a:solidFill>
              </a:rPr>
              <a:t>Plazma</a:t>
            </a:r>
            <a:r>
              <a:rPr lang="pl-PL" altLang="pl-PL"/>
              <a:t> to zjonizowany gaz. </a:t>
            </a:r>
            <a:br>
              <a:rPr lang="pl-PL" altLang="pl-PL"/>
            </a:br>
            <a:r>
              <a:rPr lang="pl-PL" altLang="pl-PL"/>
              <a:t>Na Ziemi plazma występuje rzadko (np. błyskawica), z plazmy zbudowane są wszystkie gwiazdy.  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6100"/>
            <a:ext cx="4095750" cy="3186113"/>
          </a:xfrm>
          <a:noFill/>
        </p:spPr>
      </p:pic>
      <p:pic>
        <p:nvPicPr>
          <p:cNvPr id="17412" name="Picture 10" descr="blyskawica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978025"/>
            <a:ext cx="5076825" cy="2855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23850" y="3579813"/>
            <a:ext cx="8497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/>
              <a:t>1. Cząsteczki w gazach są w ciągłym chaotycznym ruchu.</a:t>
            </a: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3276600" y="58738"/>
            <a:ext cx="32242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gazów</a:t>
            </a:r>
            <a:r>
              <a:rPr lang="pl-PL" altLang="pl-PL" sz="2400"/>
              <a:t> </a:t>
            </a:r>
          </a:p>
        </p:txBody>
      </p:sp>
      <p:pic>
        <p:nvPicPr>
          <p:cNvPr id="26634" name="gazy budowa.mpg">
            <a:hlinkClick r:id="" action="ppaction://media"/>
          </p:cNvPr>
          <p:cNvPicPr>
            <a:picLocks noGrp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706438"/>
            <a:ext cx="4176712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Prostokąt 1"/>
          <p:cNvSpPr>
            <a:spLocks noChangeArrowheads="1"/>
          </p:cNvSpPr>
          <p:nvPr/>
        </p:nvSpPr>
        <p:spPr bwMode="auto">
          <a:xfrm>
            <a:off x="4789488" y="842963"/>
            <a:ext cx="424656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Kulki na animacji przedstawiają cząsteczki. Jak zachowują się te cząsteczki? </a:t>
            </a:r>
          </a:p>
        </p:txBody>
      </p:sp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887913" y="2249488"/>
            <a:ext cx="41433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Czy poruszają się w jakim określonym kierunku?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</p:childTnLst>
        </p:cTn>
      </p:par>
    </p:tnLst>
    <p:bldLst>
      <p:bldP spid="2663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3276600" y="58738"/>
            <a:ext cx="32242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gazów</a:t>
            </a:r>
            <a:r>
              <a:rPr lang="pl-PL" altLang="pl-PL" sz="2400"/>
              <a:t> </a:t>
            </a:r>
          </a:p>
        </p:txBody>
      </p:sp>
      <p:pic>
        <p:nvPicPr>
          <p:cNvPr id="26634" name="gazy budowa.mpg">
            <a:hlinkClick r:id="" action="ppaction://media"/>
          </p:cNvPr>
          <p:cNvPicPr>
            <a:picLocks noGrp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706438"/>
            <a:ext cx="4176712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Prostokąt 1"/>
          <p:cNvSpPr>
            <a:spLocks noChangeArrowheads="1"/>
          </p:cNvSpPr>
          <p:nvPr/>
        </p:nvSpPr>
        <p:spPr bwMode="auto">
          <a:xfrm>
            <a:off x="4791075" y="1563688"/>
            <a:ext cx="4246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Czy cząsteczki się przyciągają albo odpychają?</a:t>
            </a:r>
          </a:p>
        </p:txBody>
      </p:sp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611188" y="3919538"/>
            <a:ext cx="8280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2. Cząsteczki nie oddziaływują na siebie oprócz chwil zderzeń.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2725" y="1042988"/>
            <a:ext cx="8713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/>
              <a:t>3. Odległości między cząsteczkami są bardzo duże.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76600" y="122238"/>
            <a:ext cx="32242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gazów</a:t>
            </a:r>
            <a:r>
              <a:rPr lang="pl-PL" altLang="pl-PL" sz="2400"/>
              <a:t> </a:t>
            </a:r>
          </a:p>
        </p:txBody>
      </p:sp>
      <p:pic>
        <p:nvPicPr>
          <p:cNvPr id="20484" name="Picture 6" descr="Mieszanie się substancji - Epodreczniki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76425"/>
            <a:ext cx="676751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79388" y="1008063"/>
            <a:ext cx="8964612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/>
              <a:t>Odległości między cząsteczkami w cieczach są małe.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76600" y="228600"/>
            <a:ext cx="3173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cieczy</a:t>
            </a:r>
            <a:r>
              <a:rPr lang="pl-PL" altLang="pl-PL" sz="2400"/>
              <a:t> </a:t>
            </a:r>
          </a:p>
        </p:txBody>
      </p:sp>
      <p:pic>
        <p:nvPicPr>
          <p:cNvPr id="21508" name="Picture 6" descr="Mieszanie się substancji - Epodreczniki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46313"/>
            <a:ext cx="59753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95288" y="1801813"/>
            <a:ext cx="8748712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2. Cząsteczki są w ciągłym chaotycznym ruchu, ale nie mogą się poruszać całkowicie swobodnie.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3. Cząsteczki oddziaływują na siebie.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76600" y="228600"/>
            <a:ext cx="3173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</a:rPr>
              <a:t>Budowa cieczy</a:t>
            </a:r>
            <a:r>
              <a:rPr lang="pl-PL" altLang="pl-PL" sz="24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202</Words>
  <Application>Microsoft Office PowerPoint</Application>
  <PresentationFormat>Pokaz na ekranie (16:9)</PresentationFormat>
  <Paragraphs>32</Paragraphs>
  <Slides>14</Slides>
  <Notes>1</Notes>
  <HiddenSlides>0</HiddenSlides>
  <MMClips>2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Projekt domyślny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sól kamienna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Bożena Hańczewska</dc:creator>
  <cp:lastModifiedBy>Użytkownik systemu Windows</cp:lastModifiedBy>
  <cp:revision>189</cp:revision>
  <dcterms:created xsi:type="dcterms:W3CDTF">2003-10-27T22:09:55Z</dcterms:created>
  <dcterms:modified xsi:type="dcterms:W3CDTF">2020-11-04T12:51:36Z</dcterms:modified>
</cp:coreProperties>
</file>