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75" r:id="rId2"/>
    <p:sldId id="281" r:id="rId3"/>
    <p:sldId id="257" r:id="rId4"/>
    <p:sldId id="283" r:id="rId5"/>
    <p:sldId id="284" r:id="rId6"/>
    <p:sldId id="265" r:id="rId7"/>
    <p:sldId id="261" r:id="rId8"/>
    <p:sldId id="258" r:id="rId9"/>
    <p:sldId id="259" r:id="rId10"/>
    <p:sldId id="262" r:id="rId11"/>
    <p:sldId id="263" r:id="rId12"/>
    <p:sldId id="269" r:id="rId13"/>
    <p:sldId id="279" r:id="rId14"/>
    <p:sldId id="270" r:id="rId15"/>
    <p:sldId id="285" r:id="rId16"/>
  </p:sldIdLst>
  <p:sldSz cx="9144000" cy="5143500" type="screen16x9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B587B-3B9F-4BE8-8F55-972B7D15B44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668423372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33F69-58D7-4634-994D-58DD9E141B8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765005927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41148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41148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7229B-69AE-47B1-A8FF-FFD53665427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274184589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685800" y="457200"/>
            <a:ext cx="77724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89B52-3258-4A8B-B07C-5D7674D2737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210416669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30907-1A43-412F-A0CE-5F33100B8EB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987845223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8166C-965E-4673-B6FC-E0A4D69E5E58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522932469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C6DD9-21ED-4490-A65F-AAD052CAA2BE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09031575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CCF47-D63C-4071-B5AB-3A43006DC50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499716017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EA1D0-9C1E-437C-9986-0FA83D45066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717798084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8E1A9-612E-41FC-AF93-9BA3DC18BC2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82989021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36AFF-8CCD-4C9B-9E56-A6E3BCF8844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474120844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25708-844F-4414-8CC9-3E9CC5F6D06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214916783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FE051DF7-5FE3-4AD6-B53C-0081FC6D7DF8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transition spd="slow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323850" y="1025525"/>
            <a:ext cx="8640763" cy="158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35000"/>
              </a:lnSpc>
              <a:spcBef>
                <a:spcPct val="0"/>
              </a:spcBef>
              <a:buFontTx/>
              <a:buNone/>
            </a:pPr>
            <a:r>
              <a:rPr lang="pl-PL" altLang="pl-PL" sz="3600">
                <a:solidFill>
                  <a:srgbClr val="FF0000"/>
                </a:solidFill>
                <a:latin typeface="Arial" charset="0"/>
              </a:rPr>
              <a:t>Menisk</a:t>
            </a:r>
          </a:p>
          <a:p>
            <a:pPr algn="ctr" eaLnBrk="1" hangingPunct="1">
              <a:lnSpc>
                <a:spcPct val="135000"/>
              </a:lnSpc>
              <a:spcBef>
                <a:spcPct val="0"/>
              </a:spcBef>
              <a:buFontTx/>
              <a:buNone/>
            </a:pPr>
            <a:r>
              <a:rPr lang="pl-PL" altLang="pl-PL" sz="3600">
                <a:solidFill>
                  <a:srgbClr val="FF0000"/>
                </a:solidFill>
                <a:latin typeface="Arial" charset="0"/>
              </a:rPr>
              <a:t>Napięcie powierzchniowe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ChangeArrowheads="1"/>
          </p:cNvSpPr>
          <p:nvPr/>
        </p:nvSpPr>
        <p:spPr bwMode="auto">
          <a:xfrm>
            <a:off x="250825" y="-107950"/>
            <a:ext cx="8713788" cy="193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pl-PL" altLang="pl-PL">
                <a:latin typeface="Arial" charset="0"/>
              </a:rPr>
              <a:t>Siły napięcia powierzchniowego dążą do zmniejszenia powierzchni. To powoduje, że ciecze  przyjmują kształt kropli.</a:t>
            </a:r>
            <a:r>
              <a:rPr lang="pl-PL" altLang="pl-PL" sz="1800">
                <a:latin typeface="Arial" charset="0"/>
              </a:rPr>
              <a:t> </a:t>
            </a:r>
            <a:endParaRPr lang="pl-PL" altLang="pl-PL">
              <a:latin typeface="Arial" charset="0"/>
            </a:endParaRPr>
          </a:p>
        </p:txBody>
      </p:sp>
      <p:pic>
        <p:nvPicPr>
          <p:cNvPr id="24579" name="Picture 10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1746250"/>
            <a:ext cx="6480175" cy="3130550"/>
          </a:xfr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07" b="37001"/>
          <a:stretch>
            <a:fillRect/>
          </a:stretch>
        </p:blipFill>
        <p:spPr>
          <a:xfrm>
            <a:off x="395288" y="0"/>
            <a:ext cx="5040312" cy="3275013"/>
          </a:xfrm>
          <a:noFill/>
        </p:spPr>
      </p:pic>
      <p:sp>
        <p:nvSpPr>
          <p:cNvPr id="25603" name="Rectangle 9"/>
          <p:cNvSpPr>
            <a:spLocks noChangeArrowheads="1"/>
          </p:cNvSpPr>
          <p:nvPr/>
        </p:nvSpPr>
        <p:spPr bwMode="auto">
          <a:xfrm>
            <a:off x="250825" y="3387725"/>
            <a:ext cx="8893175" cy="15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l-PL" altLang="pl-PL" sz="2800">
                <a:latin typeface="Arial" charset="0"/>
              </a:rPr>
              <a:t>Dzięki napięciu powierzchniowemu małe przedmioty o gęstości większej od gęstości wody (szpilka, żyletka) mogą pływać po jej powierzchni. </a:t>
            </a:r>
          </a:p>
        </p:txBody>
      </p:sp>
      <p:pic>
        <p:nvPicPr>
          <p:cNvPr id="25604" name="Picture 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5600" y="1112838"/>
            <a:ext cx="3708400" cy="1660525"/>
          </a:xfr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ChangeArrowheads="1"/>
          </p:cNvSpPr>
          <p:nvPr/>
        </p:nvSpPr>
        <p:spPr bwMode="auto">
          <a:xfrm>
            <a:off x="250825" y="3749675"/>
            <a:ext cx="889317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l-PL" altLang="pl-PL" sz="2800">
                <a:latin typeface="Arial" charset="0"/>
              </a:rPr>
              <a:t>Dzięki napięciu powierzchniowemu małe owady mogą biegać po powierzchni wody nie zanurzając się. </a:t>
            </a:r>
          </a:p>
        </p:txBody>
      </p:sp>
      <p:pic>
        <p:nvPicPr>
          <p:cNvPr id="26627" name="Picture 5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2275" y="141288"/>
            <a:ext cx="6119813" cy="3448050"/>
          </a:xfr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8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3" t="26384"/>
          <a:stretch>
            <a:fillRect/>
          </a:stretch>
        </p:blipFill>
        <p:spPr>
          <a:xfrm>
            <a:off x="539750" y="515938"/>
            <a:ext cx="7842250" cy="3933825"/>
          </a:xfr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890713"/>
            <a:ext cx="3376613" cy="325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263" y="2312988"/>
            <a:ext cx="4032250" cy="283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925" y="0"/>
            <a:ext cx="5033963" cy="242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ChangeArrowheads="1"/>
          </p:cNvSpPr>
          <p:nvPr/>
        </p:nvSpPr>
        <p:spPr bwMode="auto">
          <a:xfrm>
            <a:off x="250825" y="1236663"/>
            <a:ext cx="8569325" cy="255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pl-PL" altLang="pl-PL">
                <a:latin typeface="Arial" charset="0"/>
              </a:rPr>
              <a:t>Detergenty zmniejszają wartość napięcia powierzchniowego. 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pl-PL" altLang="pl-PL">
                <a:latin typeface="Arial" charset="0"/>
              </a:rPr>
              <a:t>Ma to znaczenie podczas prania brudnych ubrań.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07" b="37001"/>
          <a:stretch>
            <a:fillRect/>
          </a:stretch>
        </p:blipFill>
        <p:spPr>
          <a:xfrm>
            <a:off x="1403350" y="303213"/>
            <a:ext cx="5976938" cy="3883025"/>
          </a:xfrm>
          <a:noFill/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250825" y="4265613"/>
            <a:ext cx="8893175" cy="68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l-PL" altLang="pl-PL">
                <a:latin typeface="Arial" charset="0"/>
              </a:rPr>
              <a:t>Dlaczego metalowa moneta nie tonie?</a:t>
            </a:r>
            <a:endParaRPr lang="pl-PL" altLang="pl-PL" sz="2800">
              <a:latin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" r="11153" b="29547"/>
          <a:stretch>
            <a:fillRect/>
          </a:stretch>
        </p:blipFill>
        <p:spPr bwMode="auto">
          <a:xfrm>
            <a:off x="-22225" y="842963"/>
            <a:ext cx="7021513" cy="343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10" descr="DSC01117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09" t="2634" r="31458" b="12067"/>
          <a:stretch>
            <a:fillRect/>
          </a:stretch>
        </p:blipFill>
        <p:spPr>
          <a:xfrm>
            <a:off x="6999288" y="1635125"/>
            <a:ext cx="2144712" cy="2432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2" descr="DSC0111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6" t="13139" r="30083"/>
          <a:stretch>
            <a:fillRect/>
          </a:stretch>
        </p:blipFill>
        <p:spPr>
          <a:xfrm>
            <a:off x="1547813" y="2284413"/>
            <a:ext cx="2563812" cy="2698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73688" cy="21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0"/>
            <a:ext cx="1371600" cy="307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0"/>
            <a:ext cx="2943225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539750" y="123825"/>
            <a:ext cx="7777163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pl-PL" altLang="pl-PL"/>
              <a:t>Siły oddziaływania między cząsteczki tej samej substancji nazywamy </a:t>
            </a:r>
            <a:r>
              <a:rPr lang="pl-PL" altLang="pl-PL">
                <a:solidFill>
                  <a:srgbClr val="FF0000"/>
                </a:solidFill>
              </a:rPr>
              <a:t>siłami spójności</a:t>
            </a:r>
            <a:r>
              <a:rPr lang="pl-PL" altLang="pl-PL"/>
              <a:t>. </a:t>
            </a:r>
          </a:p>
        </p:txBody>
      </p:sp>
      <p:pic>
        <p:nvPicPr>
          <p:cNvPr id="18435" name="Picture 12" descr="DSC0111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6" r="30083"/>
          <a:stretch>
            <a:fillRect/>
          </a:stretch>
        </p:blipFill>
        <p:spPr>
          <a:xfrm>
            <a:off x="3146425" y="1422400"/>
            <a:ext cx="2563813" cy="3108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6" name="Rectangle 15"/>
          <p:cNvSpPr>
            <a:spLocks noChangeArrowheads="1"/>
          </p:cNvSpPr>
          <p:nvPr/>
        </p:nvSpPr>
        <p:spPr bwMode="auto">
          <a:xfrm>
            <a:off x="971550" y="4570413"/>
            <a:ext cx="746125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400">
                <a:latin typeface="Arial" charset="0"/>
              </a:rPr>
              <a:t>Aby zmniejszyć siły spójności należy użyć detergentu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539750" y="2997200"/>
            <a:ext cx="8280400" cy="217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pl-PL" altLang="pl-PL" sz="3600"/>
              <a:t>Siły oddziaływania między cząsteczkami różnych substancji nazywamy </a:t>
            </a:r>
            <a:br>
              <a:rPr lang="pl-PL" altLang="pl-PL" sz="3600"/>
            </a:br>
            <a:r>
              <a:rPr lang="pl-PL" altLang="pl-PL" sz="3600">
                <a:solidFill>
                  <a:srgbClr val="FF0000"/>
                </a:solidFill>
              </a:rPr>
              <a:t>siłami przylegania</a:t>
            </a:r>
            <a:r>
              <a:rPr lang="pl-PL" altLang="pl-PL" sz="3600"/>
              <a:t>.</a:t>
            </a:r>
            <a:r>
              <a:rPr lang="pl-PL" altLang="pl-PL"/>
              <a:t> </a:t>
            </a:r>
          </a:p>
        </p:txBody>
      </p:sp>
      <p:pic>
        <p:nvPicPr>
          <p:cNvPr id="19459" name="Picture 5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7" b="12428"/>
          <a:stretch>
            <a:fillRect/>
          </a:stretch>
        </p:blipFill>
        <p:spPr>
          <a:xfrm>
            <a:off x="1908175" y="303213"/>
            <a:ext cx="5545138" cy="2809875"/>
          </a:xfr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3"/>
          <p:cNvSpPr>
            <a:spLocks noChangeArrowheads="1"/>
          </p:cNvSpPr>
          <p:nvPr/>
        </p:nvSpPr>
        <p:spPr bwMode="auto">
          <a:xfrm>
            <a:off x="395288" y="-3175"/>
            <a:ext cx="8569325" cy="193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pl-PL" altLang="pl-PL" dirty="0">
                <a:latin typeface="Arial" charset="0"/>
              </a:rPr>
              <a:t>Jeśli siły przylegania są większe od sił spójności to ciecz </a:t>
            </a:r>
            <a:r>
              <a:rPr lang="pl-PL" altLang="pl-PL" u="sng" dirty="0">
                <a:latin typeface="Arial" charset="0"/>
              </a:rPr>
              <a:t>zwilża</a:t>
            </a:r>
            <a:r>
              <a:rPr lang="pl-PL" altLang="pl-PL" dirty="0">
                <a:latin typeface="Arial" charset="0"/>
              </a:rPr>
              <a:t> ścianki naczynia </a:t>
            </a:r>
            <a:br>
              <a:rPr lang="pl-PL" altLang="pl-PL" dirty="0">
                <a:latin typeface="Arial" charset="0"/>
              </a:rPr>
            </a:br>
            <a:r>
              <a:rPr lang="pl-PL" altLang="pl-PL" dirty="0">
                <a:latin typeface="Arial" charset="0"/>
              </a:rPr>
              <a:t>i tworzy się wtedy </a:t>
            </a:r>
            <a:r>
              <a:rPr lang="pl-PL" altLang="pl-PL" dirty="0">
                <a:solidFill>
                  <a:srgbClr val="FF0000"/>
                </a:solidFill>
                <a:latin typeface="Arial" charset="0"/>
              </a:rPr>
              <a:t>menisk wklęsły</a:t>
            </a:r>
            <a:r>
              <a:rPr lang="pl-PL" altLang="pl-PL" dirty="0">
                <a:latin typeface="Arial" charset="0"/>
              </a:rPr>
              <a:t>.</a:t>
            </a:r>
            <a:r>
              <a:rPr lang="pl-PL" altLang="pl-PL" sz="1800" dirty="0">
                <a:latin typeface="Arial" charset="0"/>
              </a:rPr>
              <a:t> </a:t>
            </a:r>
          </a:p>
        </p:txBody>
      </p:sp>
      <p:graphicFrame>
        <p:nvGraphicFramePr>
          <p:cNvPr id="20483" name="Object 19"/>
          <p:cNvGraphicFramePr>
            <a:graphicFrameLocks noGrp="1" noChangeAspect="1"/>
          </p:cNvGraphicFramePr>
          <p:nvPr>
            <p:ph sz="half" idx="2"/>
          </p:nvPr>
        </p:nvGraphicFramePr>
        <p:xfrm>
          <a:off x="2384425" y="1995488"/>
          <a:ext cx="2295525" cy="295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9" name="Obraz - mapa bitowa" r:id="rId3" imgW="2295238" imgH="3933333" progId="Paint.Picture">
                  <p:embed/>
                </p:oleObj>
              </mc:Choice>
              <mc:Fallback>
                <p:oleObj name="Obraz - mapa bitowa" r:id="rId3" imgW="2295238" imgH="3933333" progId="Paint.Picture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4425" y="1995488"/>
                        <a:ext cx="2295525" cy="295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484" name="Picture 34" descr="z7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29" b="4915"/>
          <a:stretch>
            <a:fillRect/>
          </a:stretch>
        </p:blipFill>
        <p:spPr>
          <a:xfrm>
            <a:off x="5495925" y="1936750"/>
            <a:ext cx="2417763" cy="3206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Prostokąt 1"/>
          <p:cNvSpPr/>
          <p:nvPr/>
        </p:nvSpPr>
        <p:spPr>
          <a:xfrm>
            <a:off x="3131840" y="3651870"/>
            <a:ext cx="736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altLang="pl-PL" dirty="0" smtClean="0"/>
              <a:t>woda</a:t>
            </a:r>
            <a:endParaRPr lang="pl-PL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ChangeArrowheads="1"/>
          </p:cNvSpPr>
          <p:nvPr/>
        </p:nvSpPr>
        <p:spPr bwMode="auto">
          <a:xfrm>
            <a:off x="179388" y="-77788"/>
            <a:ext cx="8964612" cy="255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pl-PL" altLang="pl-PL">
                <a:latin typeface="Arial" charset="0"/>
              </a:rPr>
              <a:t>Jeśli siły spójności są większe od sił przylegania to ciecz </a:t>
            </a:r>
            <a:r>
              <a:rPr lang="pl-PL" altLang="pl-PL" u="sng">
                <a:latin typeface="Arial" charset="0"/>
              </a:rPr>
              <a:t>nie zwilża</a:t>
            </a:r>
            <a:r>
              <a:rPr lang="pl-PL" altLang="pl-PL">
                <a:latin typeface="Arial" charset="0"/>
              </a:rPr>
              <a:t> ścianek naczynia i tworzy się wtedy </a:t>
            </a:r>
            <a:r>
              <a:rPr lang="pl-PL" altLang="pl-PL">
                <a:solidFill>
                  <a:srgbClr val="FF0000"/>
                </a:solidFill>
                <a:latin typeface="Arial" charset="0"/>
              </a:rPr>
              <a:t>menisk wypukły</a:t>
            </a:r>
            <a:r>
              <a:rPr lang="pl-PL" altLang="pl-PL">
                <a:latin typeface="Arial" charset="0"/>
              </a:rPr>
              <a:t>. Tak zachowuje się rtęć </a:t>
            </a:r>
            <a:br>
              <a:rPr lang="pl-PL" altLang="pl-PL">
                <a:latin typeface="Arial" charset="0"/>
              </a:rPr>
            </a:br>
            <a:r>
              <a:rPr lang="pl-PL" altLang="pl-PL">
                <a:latin typeface="Arial" charset="0"/>
              </a:rPr>
              <a:t>w szklanych naczyniach. </a:t>
            </a:r>
            <a:endParaRPr lang="pl-PL" altLang="pl-PL" sz="1800">
              <a:latin typeface="Arial" charset="0"/>
            </a:endParaRPr>
          </a:p>
        </p:txBody>
      </p:sp>
      <p:pic>
        <p:nvPicPr>
          <p:cNvPr id="21507" name="Picture 16" descr="menisk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51"/>
          <a:stretch>
            <a:fillRect/>
          </a:stretch>
        </p:blipFill>
        <p:spPr>
          <a:xfrm>
            <a:off x="5867400" y="2066925"/>
            <a:ext cx="1872952" cy="299916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Prostokąt 1"/>
          <p:cNvSpPr/>
          <p:nvPr/>
        </p:nvSpPr>
        <p:spPr>
          <a:xfrm>
            <a:off x="6533744" y="4011910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altLang="pl-PL" dirty="0" smtClean="0"/>
              <a:t>rtęć</a:t>
            </a:r>
            <a:endParaRPr lang="pl-PL" dirty="0"/>
          </a:p>
        </p:txBody>
      </p:sp>
      <p:pic>
        <p:nvPicPr>
          <p:cNvPr id="3" name="Picture 2" descr="Zdjęcie przedstawia rtęć przelewaną ze zlewki do szalki Petriego, czyli małego, płaskiego szklanego naczynia laboratoryjnego. Płynny srebrzysty metal błyszczy i tworzy nieregularną, ale pojedynczą kałużę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020" y="2471223"/>
            <a:ext cx="3563036" cy="267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8"/>
          <p:cNvSpPr>
            <a:spLocks noChangeArrowheads="1"/>
          </p:cNvSpPr>
          <p:nvPr/>
        </p:nvSpPr>
        <p:spPr bwMode="auto">
          <a:xfrm>
            <a:off x="179388" y="819150"/>
            <a:ext cx="8648700" cy="165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pl-PL" altLang="pl-PL" sz="2800">
                <a:latin typeface="Arial" charset="0"/>
              </a:rPr>
              <a:t>Jest to zjawisko fizyczne występujące na styku powierzchni cieczy z gazem, dzięki któremu powierzchnia ta zachowuje się jak sprężysta błona. </a:t>
            </a:r>
          </a:p>
        </p:txBody>
      </p:sp>
      <p:sp>
        <p:nvSpPr>
          <p:cNvPr id="23555" name="Rectangle 14"/>
          <p:cNvSpPr>
            <a:spLocks noChangeArrowheads="1"/>
          </p:cNvSpPr>
          <p:nvPr/>
        </p:nvSpPr>
        <p:spPr bwMode="auto">
          <a:xfrm>
            <a:off x="1476375" y="141288"/>
            <a:ext cx="5973763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4000">
                <a:solidFill>
                  <a:srgbClr val="FF0000"/>
                </a:solidFill>
                <a:latin typeface="Arial" charset="0"/>
              </a:rPr>
              <a:t>Napięcie powierzchniowe</a:t>
            </a:r>
          </a:p>
        </p:txBody>
      </p:sp>
      <p:pic>
        <p:nvPicPr>
          <p:cNvPr id="23556" name="Picture 2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7" t="31975" r="63815" b="39185"/>
          <a:stretch>
            <a:fillRect/>
          </a:stretch>
        </p:blipFill>
        <p:spPr>
          <a:xfrm>
            <a:off x="2124075" y="2463800"/>
            <a:ext cx="5832475" cy="2459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rojekt domyślny">
  <a:themeElements>
    <a:clrScheme name="1_Projekt domyślny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Projekt domyśln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Projekt domyślny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domyślny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domyślny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domyślny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domyśln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domyśln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domyśln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147</Words>
  <Application>Microsoft Office PowerPoint</Application>
  <PresentationFormat>Pokaz na ekranie (16:9)</PresentationFormat>
  <Paragraphs>17</Paragraphs>
  <Slides>15</Slides>
  <Notes>0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7" baseType="lpstr">
      <vt:lpstr>1_Projekt domyślny</vt:lpstr>
      <vt:lpstr>Obraz - mapa bitowa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AM</dc:creator>
  <cp:lastModifiedBy>Użytkownik systemu Windows</cp:lastModifiedBy>
  <cp:revision>115</cp:revision>
  <dcterms:created xsi:type="dcterms:W3CDTF">2008-02-23T17:26:02Z</dcterms:created>
  <dcterms:modified xsi:type="dcterms:W3CDTF">2020-11-04T12:56:42Z</dcterms:modified>
</cp:coreProperties>
</file>