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82" r:id="rId2"/>
    <p:sldId id="287" r:id="rId3"/>
    <p:sldId id="283" r:id="rId4"/>
    <p:sldId id="288" r:id="rId5"/>
    <p:sldId id="290" r:id="rId6"/>
    <p:sldId id="284" r:id="rId7"/>
    <p:sldId id="285" r:id="rId8"/>
    <p:sldId id="286" r:id="rId9"/>
    <p:sldId id="291" r:id="rId10"/>
    <p:sldId id="293" r:id="rId11"/>
    <p:sldId id="294" r:id="rId12"/>
    <p:sldId id="276" r:id="rId13"/>
    <p:sldId id="292" r:id="rId14"/>
    <p:sldId id="269" r:id="rId15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2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/>
              <a:t>v, m/s</a:t>
            </a:r>
          </a:p>
        </c:rich>
      </c:tx>
      <c:layout>
        <c:manualLayout>
          <c:xMode val="edge"/>
          <c:yMode val="edge"/>
          <c:x val="5.8823529411764705E-2"/>
          <c:y val="4.9861323304736159E-2"/>
        </c:manualLayout>
      </c:layout>
      <c:overlay val="0"/>
      <c:spPr>
        <a:noFill/>
        <a:ln w="1904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010141987829614"/>
          <c:y val="0.22991689750692521"/>
          <c:w val="0.6957403651115619"/>
          <c:h val="0.55955678670360109"/>
        </c:manualLayout>
      </c:layout>
      <c:scatterChart>
        <c:scatterStyle val="smoothMarker"/>
        <c:varyColors val="0"/>
        <c:ser>
          <c:idx val="0"/>
          <c:order val="0"/>
          <c:spPr>
            <a:ln w="28573">
              <a:solidFill>
                <a:srgbClr val="3366FF"/>
              </a:solidFill>
              <a:prstDash val="solid"/>
            </a:ln>
          </c:spPr>
          <c:marker>
            <c:symbol val="square"/>
            <c:size val="6"/>
            <c:spPr>
              <a:noFill/>
              <a:ln w="7144">
                <a:noFill/>
              </a:ln>
            </c:spPr>
          </c:marker>
          <c:xVal>
            <c:numRef>
              <c:f>dane!$B$3:$B$23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dane!$C$3:$C$23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064000"/>
        <c:axId val="134078848"/>
      </c:scatterChart>
      <c:valAx>
        <c:axId val="134064000"/>
        <c:scaling>
          <c:orientation val="minMax"/>
        </c:scaling>
        <c:delete val="0"/>
        <c:axPos val="b"/>
        <c:majorGridlines>
          <c:spPr>
            <a:ln w="238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5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t,s</a:t>
                </a:r>
              </a:p>
            </c:rich>
          </c:tx>
          <c:layout>
            <c:manualLayout>
              <c:xMode val="edge"/>
              <c:yMode val="edge"/>
              <c:x val="0.9148073022312373"/>
              <c:y val="0.75069259999216509"/>
            </c:manualLayout>
          </c:layout>
          <c:overlay val="0"/>
          <c:spPr>
            <a:noFill/>
            <a:ln w="19049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28573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71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34078848"/>
        <c:crosses val="autoZero"/>
        <c:crossBetween val="midCat"/>
      </c:valAx>
      <c:valAx>
        <c:axId val="134078848"/>
        <c:scaling>
          <c:orientation val="minMax"/>
        </c:scaling>
        <c:delete val="0"/>
        <c:axPos val="l"/>
        <c:majorGridlines>
          <c:spPr>
            <a:ln w="238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28573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71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34064000"/>
        <c:crosses val="autoZero"/>
        <c:crossBetween val="midCat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4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381">
      <a:solidFill>
        <a:srgbClr val="000000"/>
      </a:solidFill>
      <a:prstDash val="solid"/>
    </a:ln>
  </c:spPr>
  <c:txPr>
    <a:bodyPr/>
    <a:lstStyle/>
    <a:p>
      <a:pPr>
        <a:defRPr sz="1255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7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 sz="1727" b="0" i="0" u="none" strike="noStrike" baseline="0">
                <a:solidFill>
                  <a:srgbClr val="000000"/>
                </a:solidFill>
                <a:latin typeface="Arial CE"/>
                <a:cs typeface="Arial CE"/>
              </a:rPr>
              <a:t>a, m/s</a:t>
            </a:r>
            <a:r>
              <a:rPr lang="pl-PL" sz="1727" b="0" i="0" u="none" strike="noStrike" baseline="30000">
                <a:solidFill>
                  <a:srgbClr val="000000"/>
                </a:solidFill>
                <a:latin typeface="Arial CE"/>
                <a:cs typeface="Arial CE"/>
              </a:rPr>
              <a:t>2</a:t>
            </a:r>
          </a:p>
        </c:rich>
      </c:tx>
      <c:layout>
        <c:manualLayout>
          <c:xMode val="edge"/>
          <c:yMode val="edge"/>
          <c:x val="4.6653063715872731E-2"/>
          <c:y val="4.9861426896106072E-2"/>
        </c:manualLayout>
      </c:layout>
      <c:overlay val="0"/>
      <c:spPr>
        <a:noFill/>
        <a:ln w="2314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90263691683571"/>
          <c:y val="0.22991689750692521"/>
          <c:w val="0.70993914807302227"/>
          <c:h val="0.55955678670360109"/>
        </c:manualLayout>
      </c:layout>
      <c:scatterChart>
        <c:scatterStyle val="smoothMarker"/>
        <c:varyColors val="0"/>
        <c:ser>
          <c:idx val="0"/>
          <c:order val="0"/>
          <c:spPr>
            <a:ln w="34720">
              <a:solidFill>
                <a:srgbClr val="3366FF"/>
              </a:solidFill>
              <a:prstDash val="solid"/>
            </a:ln>
          </c:spPr>
          <c:marker>
            <c:symbol val="square"/>
            <c:size val="8"/>
            <c:spPr>
              <a:noFill/>
              <a:ln w="8681">
                <a:noFill/>
              </a:ln>
            </c:spPr>
          </c:marker>
          <c:xVal>
            <c:numRef>
              <c:f>dane!$B$3:$B$23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dane!$C$3:$C$23</c:f>
              <c:numCache>
                <c:formatCode>General</c:formatCode>
                <c:ptCount val="2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344256"/>
        <c:axId val="260440448"/>
      </c:scatterChart>
      <c:valAx>
        <c:axId val="259344256"/>
        <c:scaling>
          <c:orientation val="minMax"/>
        </c:scaling>
        <c:delete val="0"/>
        <c:axPos val="b"/>
        <c:majorGridlines>
          <c:spPr>
            <a:ln w="289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27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t,s</a:t>
                </a:r>
              </a:p>
            </c:rich>
          </c:tx>
          <c:layout>
            <c:manualLayout>
              <c:xMode val="edge"/>
              <c:yMode val="edge"/>
              <c:x val="0.91683574436916315"/>
              <c:y val="0.75069254641042216"/>
            </c:manualLayout>
          </c:layout>
          <c:overlay val="0"/>
          <c:spPr>
            <a:noFill/>
            <a:ln w="23147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4720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864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260440448"/>
        <c:crosses val="autoZero"/>
        <c:crossBetween val="midCat"/>
      </c:valAx>
      <c:valAx>
        <c:axId val="260440448"/>
        <c:scaling>
          <c:orientation val="minMax"/>
        </c:scaling>
        <c:delete val="0"/>
        <c:axPos val="l"/>
        <c:majorGridlines>
          <c:spPr>
            <a:ln w="289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4720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864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259344256"/>
        <c:crosses val="autoZero"/>
        <c:crossBetween val="midCat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1574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893">
      <a:solidFill>
        <a:srgbClr val="000000"/>
      </a:solidFill>
      <a:prstDash val="solid"/>
    </a:ln>
  </c:spPr>
  <c:txPr>
    <a:bodyPr/>
    <a:lstStyle/>
    <a:p>
      <a:pPr>
        <a:defRPr sz="1527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0.763</cdr:x>
      <cdr:y>0.8015</cdr:y>
    </cdr:from>
    <cdr:to>
      <cdr:x>0.8665</cdr:x>
      <cdr:y>0.8015</cdr:y>
    </cdr:to>
    <cdr:sp macro="" textlink="">
      <cdr:nvSpPr>
        <cdr:cNvPr id="1331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82914" y="2755978"/>
          <a:ext cx="48601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0.15</cdr:x>
      <cdr:y>0.204</cdr:y>
    </cdr:from>
    <cdr:to>
      <cdr:x>0.15</cdr:x>
      <cdr:y>0.301</cdr:y>
    </cdr:to>
    <cdr:sp macro="" textlink="">
      <cdr:nvSpPr>
        <cdr:cNvPr id="13314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04374" y="701459"/>
          <a:ext cx="0" cy="3335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0.76275</cdr:x>
      <cdr:y>0.8015</cdr:y>
    </cdr:from>
    <cdr:to>
      <cdr:x>0.867</cdr:x>
      <cdr:y>0.8015</cdr:y>
    </cdr:to>
    <cdr:sp macro="" textlink="">
      <cdr:nvSpPr>
        <cdr:cNvPr id="1228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81741" y="2755978"/>
          <a:ext cx="489539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0.13375</cdr:x>
      <cdr:y>0.204</cdr:y>
    </cdr:from>
    <cdr:to>
      <cdr:x>0.13375</cdr:x>
      <cdr:y>0.301</cdr:y>
    </cdr:to>
    <cdr:sp macro="" textlink="">
      <cdr:nvSpPr>
        <cdr:cNvPr id="1229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28067" y="701459"/>
          <a:ext cx="0" cy="3335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40CE94-E0B3-4C53-9C38-783590930D5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307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345C3A-B5E0-42DA-BC14-A545928F6B52}" type="slidenum">
              <a:rPr lang="pl-PL" altLang="pl-PL" smtClean="0"/>
              <a:pPr eaLnBrk="1" hangingPunct="1">
                <a:spcBef>
                  <a:spcPct val="0"/>
                </a:spcBef>
              </a:pPr>
              <a:t>1</a:t>
            </a:fld>
            <a:endParaRPr lang="pl-PL" altLang="pl-PL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87EBAA-36B7-4EC2-B0CC-677BCFD373C3}" type="slidenum">
              <a:rPr lang="pl-PL" altLang="pl-PL" smtClean="0"/>
              <a:pPr eaLnBrk="1" hangingPunct="1">
                <a:spcBef>
                  <a:spcPct val="0"/>
                </a:spcBef>
              </a:pPr>
              <a:t>2</a:t>
            </a:fld>
            <a:endParaRPr lang="pl-PL" altLang="pl-PL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4B0207-9EB9-4B23-B8D4-0F0BAD76779E}" type="slidenum">
              <a:rPr lang="pl-PL" altLang="pl-PL" smtClean="0"/>
              <a:pPr eaLnBrk="1" hangingPunct="1">
                <a:spcBef>
                  <a:spcPct val="0"/>
                </a:spcBef>
              </a:pPr>
              <a:t>3</a:t>
            </a:fld>
            <a:endParaRPr lang="pl-PL" altLang="pl-P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4B0207-9EB9-4B23-B8D4-0F0BAD76779E}" type="slidenum">
              <a:rPr lang="pl-PL" altLang="pl-PL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pl-P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4B0207-9EB9-4B23-B8D4-0F0BAD76779E}" type="slidenum">
              <a:rPr lang="pl-PL" altLang="pl-PL" smtClean="0"/>
              <a:pPr eaLnBrk="1" hangingPunct="1">
                <a:spcBef>
                  <a:spcPct val="0"/>
                </a:spcBef>
              </a:pPr>
              <a:t>5</a:t>
            </a:fld>
            <a:endParaRPr lang="pl-PL" altLang="pl-P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FD16D1-B741-4973-9E44-26B41A83BB13}" type="slidenum">
              <a:rPr lang="pl-PL" altLang="pl-PL" smtClean="0"/>
              <a:pPr eaLnBrk="1" hangingPunct="1">
                <a:spcBef>
                  <a:spcPct val="0"/>
                </a:spcBef>
              </a:pPr>
              <a:t>6</a:t>
            </a:fld>
            <a:endParaRPr lang="pl-PL" altLang="pl-PL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411592-3ACC-4AA2-9CCA-A4B6A119B916}" type="slidenum">
              <a:rPr lang="pl-PL" altLang="pl-PL" smtClean="0"/>
              <a:pPr eaLnBrk="1" hangingPunct="1">
                <a:spcBef>
                  <a:spcPct val="0"/>
                </a:spcBef>
              </a:pPr>
              <a:t>7</a:t>
            </a:fld>
            <a:endParaRPr lang="pl-PL" altLang="pl-PL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A92022-888F-477E-9824-EC59D3E55F53}" type="slidenum">
              <a:rPr lang="pl-PL" altLang="pl-PL" smtClean="0"/>
              <a:pPr eaLnBrk="1" hangingPunct="1">
                <a:spcBef>
                  <a:spcPct val="0"/>
                </a:spcBef>
              </a:pPr>
              <a:t>8</a:t>
            </a:fld>
            <a:endParaRPr lang="pl-PL" altLang="pl-PL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A92022-888F-477E-9824-EC59D3E55F53}" type="slidenum">
              <a:rPr lang="pl-PL" altLang="pl-PL" smtClean="0"/>
              <a:pPr eaLnBrk="1" hangingPunct="1">
                <a:spcBef>
                  <a:spcPct val="0"/>
                </a:spcBef>
              </a:pPr>
              <a:t>9</a:t>
            </a:fld>
            <a:endParaRPr lang="pl-PL" altLang="pl-PL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260E-EB20-4859-8466-DAB4B1906A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63572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123A-950B-4492-9455-455FAAE87BE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861759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E421-C4D3-42EA-AA56-FDCB6F45D8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32551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C844-60AA-4E56-8C27-701799B03E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348312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982F-A850-4E1E-9B86-4E6F09CD24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08793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2C68-8A7B-462C-BDCC-BD1E9EBBA4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6596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F191-CC25-422A-9FE3-94D342864A5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63231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352D-C96E-4FA9-9B4B-FBD4E49017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14895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0256-057C-4E57-8E46-694FFCD959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333690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CDC1-A5A0-44BA-9C10-A5BCFB4F95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51713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ACF9-3CFC-433C-BD51-615CA0692E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61368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E1787D7-206A-4B27-BBA0-D7F215E266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zyspieszony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2525"/>
            <a:ext cx="7772400" cy="1275209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l-PL" altLang="pl-PL" sz="4800" dirty="0" smtClean="0">
                <a:solidFill>
                  <a:srgbClr val="FF3300"/>
                </a:solidFill>
              </a:rPr>
              <a:t>Pojęcie przyspieszenia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1C844-60AA-4E56-8C27-701799B03EE7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388" y="257175"/>
            <a:ext cx="86407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 smtClean="0">
                <a:latin typeface="Arial" pitchFamily="34" charset="0"/>
              </a:rPr>
              <a:t>Na podstawie tabelki sporządź </a:t>
            </a:r>
            <a:r>
              <a:rPr lang="pl-PL" altLang="pl-PL" dirty="0">
                <a:latin typeface="Arial" pitchFamily="34" charset="0"/>
              </a:rPr>
              <a:t>wykres zależności prędkości od czasu.</a:t>
            </a:r>
            <a:r>
              <a:rPr lang="pl-PL" altLang="pl-PL" sz="4000" dirty="0">
                <a:latin typeface="Arial" pitchFamily="34" charset="0"/>
              </a:rPr>
              <a:t> </a:t>
            </a:r>
          </a:p>
        </p:txBody>
      </p:sp>
      <p:graphicFrame>
        <p:nvGraphicFramePr>
          <p:cNvPr id="358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28593"/>
              </p:ext>
            </p:extLst>
          </p:nvPr>
        </p:nvGraphicFramePr>
        <p:xfrm>
          <a:off x="431006" y="2056606"/>
          <a:ext cx="8137525" cy="1016794"/>
        </p:xfrm>
        <a:graphic>
          <a:graphicData uri="http://schemas.openxmlformats.org/drawingml/2006/table">
            <a:tbl>
              <a:tblPr/>
              <a:tblGrid>
                <a:gridCol w="2947987"/>
                <a:gridCol w="1038225"/>
                <a:gridCol w="1038225"/>
                <a:gridCol w="1038225"/>
                <a:gridCol w="1036638"/>
                <a:gridCol w="1038225"/>
              </a:tblGrid>
              <a:tr h="492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t (s)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4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1274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971550" y="377825"/>
            <a:ext cx="76327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pitchFamily="34" charset="0"/>
              </a:rPr>
              <a:t>Wykres zależności prędkości od czasu </a:t>
            </a:r>
            <a:endParaRPr lang="pl-PL" altLang="pl-PL" sz="1800">
              <a:latin typeface="Arial" pitchFamily="34" charset="0"/>
            </a:endParaRPr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323850" y="3777788"/>
            <a:ext cx="84963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Arial" pitchFamily="34" charset="0"/>
              </a:rPr>
              <a:t>Wykresem jest </a:t>
            </a:r>
            <a:r>
              <a:rPr lang="pl-PL" altLang="pl-PL" sz="2800" dirty="0">
                <a:solidFill>
                  <a:srgbClr val="FF0000"/>
                </a:solidFill>
                <a:latin typeface="Arial" pitchFamily="34" charset="0"/>
              </a:rPr>
              <a:t>linia prosta </a:t>
            </a:r>
            <a:r>
              <a:rPr lang="pl-PL" altLang="pl-PL" sz="2800" dirty="0">
                <a:latin typeface="Arial" pitchFamily="34" charset="0"/>
              </a:rPr>
              <a:t>nachylona pod pewnym kątem do osi czasu</a:t>
            </a:r>
            <a:r>
              <a:rPr lang="pl-PL" altLang="pl-PL" sz="2800" dirty="0">
                <a:solidFill>
                  <a:srgbClr val="FF0000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22535" name="Rectangle 13"/>
          <p:cNvSpPr>
            <a:spLocks noChangeArrowheads="1"/>
          </p:cNvSpPr>
          <p:nvPr/>
        </p:nvSpPr>
        <p:spPr bwMode="auto">
          <a:xfrm>
            <a:off x="0" y="2330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2227263" y="1139825"/>
          <a:ext cx="4689475" cy="254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9103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67347" y="307776"/>
            <a:ext cx="88571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latin typeface="Arial" pitchFamily="34" charset="0"/>
              </a:rPr>
              <a:t>Uzupełnij </a:t>
            </a:r>
            <a:r>
              <a:rPr lang="pl-PL" altLang="pl-PL" dirty="0" smtClean="0">
                <a:latin typeface="Arial" pitchFamily="34" charset="0"/>
              </a:rPr>
              <a:t>tabelkę – korzystając ze wzoru oblicz przyspieszenie.</a:t>
            </a:r>
            <a:endParaRPr lang="pl-PL" altLang="pl-PL" sz="4000" dirty="0">
              <a:latin typeface="Arial" pitchFamily="34" charset="0"/>
            </a:endParaRPr>
          </a:p>
        </p:txBody>
      </p:sp>
      <p:graphicFrame>
        <p:nvGraphicFramePr>
          <p:cNvPr id="3493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74296"/>
              </p:ext>
            </p:extLst>
          </p:nvPr>
        </p:nvGraphicFramePr>
        <p:xfrm>
          <a:off x="395536" y="1544638"/>
          <a:ext cx="8137525" cy="1944687"/>
        </p:xfrm>
        <a:graphic>
          <a:graphicData uri="http://schemas.openxmlformats.org/drawingml/2006/table">
            <a:tbl>
              <a:tblPr/>
              <a:tblGrid>
                <a:gridCol w="2947987"/>
                <a:gridCol w="1038225"/>
                <a:gridCol w="1038225"/>
                <a:gridCol w="1038225"/>
                <a:gridCol w="1036638"/>
                <a:gridCol w="1038225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e tekstowe 7"/>
              <p:cNvSpPr txBox="1"/>
              <p:nvPr/>
            </p:nvSpPr>
            <p:spPr>
              <a:xfrm>
                <a:off x="1691680" y="3867894"/>
                <a:ext cx="2120196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b="0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a</m:t>
                      </m:r>
                      <m:r>
                        <a:rPr lang="pl-PL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pl-PL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pl-PL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a:rPr lang="pl-PL" sz="28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pole tekstow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867894"/>
                <a:ext cx="2120196" cy="9037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e tekstowe 8"/>
              <p:cNvSpPr txBox="1"/>
              <p:nvPr/>
            </p:nvSpPr>
            <p:spPr>
              <a:xfrm>
                <a:off x="4499992" y="4020293"/>
                <a:ext cx="2528256" cy="70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28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a</m:t>
                    </m:r>
                    <m:r>
                      <a:rPr lang="pl-PL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28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pl-PL" sz="2800" b="0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sz="28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pl-PL" sz="28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sz="2800" b="0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−0</m:t>
                        </m:r>
                      </m:den>
                    </m:f>
                  </m:oMath>
                </a14:m>
                <a:r>
                  <a:rPr lang="pl-PL" sz="2800" dirty="0" smtClean="0">
                    <a:solidFill>
                      <a:schemeClr val="tx1"/>
                    </a:solidFill>
                  </a:rPr>
                  <a:t> 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pl-PL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pl-PL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pl-P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020293"/>
                <a:ext cx="2528256" cy="704295"/>
              </a:xfrm>
              <a:prstGeom prst="rect">
                <a:avLst/>
              </a:prstGeom>
              <a:blipFill rotWithShape="1">
                <a:blip r:embed="rId3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ostokąt 2"/>
          <p:cNvSpPr/>
          <p:nvPr/>
        </p:nvSpPr>
        <p:spPr>
          <a:xfrm>
            <a:off x="4708261" y="285978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67347" y="246221"/>
            <a:ext cx="88571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 smtClean="0">
                <a:latin typeface="Arial" pitchFamily="34" charset="0"/>
              </a:rPr>
              <a:t>Sporządź </a:t>
            </a:r>
            <a:r>
              <a:rPr lang="pl-PL" altLang="pl-PL" dirty="0">
                <a:latin typeface="Arial" pitchFamily="34" charset="0"/>
              </a:rPr>
              <a:t>wykres zależności przyspieszenia od czasu.</a:t>
            </a:r>
            <a:r>
              <a:rPr lang="pl-PL" altLang="pl-PL" sz="4000" dirty="0">
                <a:latin typeface="Arial" pitchFamily="34" charset="0"/>
              </a:rPr>
              <a:t> </a:t>
            </a:r>
          </a:p>
        </p:txBody>
      </p:sp>
      <p:graphicFrame>
        <p:nvGraphicFramePr>
          <p:cNvPr id="3493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65904"/>
              </p:ext>
            </p:extLst>
          </p:nvPr>
        </p:nvGraphicFramePr>
        <p:xfrm>
          <a:off x="395536" y="1798710"/>
          <a:ext cx="8137525" cy="1944687"/>
        </p:xfrm>
        <a:graphic>
          <a:graphicData uri="http://schemas.openxmlformats.org/drawingml/2006/table">
            <a:tbl>
              <a:tblPr/>
              <a:tblGrid>
                <a:gridCol w="2947987"/>
                <a:gridCol w="1038225"/>
                <a:gridCol w="1038225"/>
                <a:gridCol w="1038225"/>
                <a:gridCol w="1036638"/>
                <a:gridCol w="1038225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2476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1743075" y="839788"/>
          <a:ext cx="5730875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468313" y="174625"/>
            <a:ext cx="84963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pitchFamily="34" charset="0"/>
              </a:rPr>
              <a:t>Wykres zależności przyspieszenia od czasu</a:t>
            </a:r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539750" y="3835738"/>
            <a:ext cx="7993063" cy="126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pl-PL" altLang="pl-PL" dirty="0">
                <a:latin typeface="Arial" pitchFamily="34" charset="0"/>
              </a:rPr>
              <a:t>Wykresem jest </a:t>
            </a:r>
            <a:r>
              <a:rPr lang="pl-PL" altLang="pl-PL" dirty="0">
                <a:solidFill>
                  <a:srgbClr val="FF0000"/>
                </a:solidFill>
                <a:latin typeface="Arial" pitchFamily="34" charset="0"/>
              </a:rPr>
              <a:t>linia prosta równoległa </a:t>
            </a:r>
            <a:r>
              <a:rPr lang="pl-PL" altLang="pl-PL" dirty="0">
                <a:latin typeface="Arial" pitchFamily="34" charset="0"/>
              </a:rPr>
              <a:t>do osi czasu.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1C844-60AA-4E56-8C27-701799B03EE7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pic>
        <p:nvPicPr>
          <p:cNvPr id="32770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42950"/>
            <a:ext cx="20050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95537" y="946906"/>
            <a:ext cx="8496944" cy="122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/>
              <a:t>Każda zmiana prędkości powoduje pojawienie się przyspieszenia.</a:t>
            </a:r>
            <a:endParaRPr lang="pl-PL" altLang="pl-PL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352D-C96E-4FA9-9B4B-FBD4E490172E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95537" y="2537197"/>
            <a:ext cx="849694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dirty="0" smtClean="0">
                <a:solidFill>
                  <a:srgbClr val="FF0000"/>
                </a:solidFill>
                <a:latin typeface="Arial" pitchFamily="34" charset="0"/>
              </a:rPr>
              <a:t>Przyspieszenie oznaczamy literą a </a:t>
            </a:r>
            <a:r>
              <a:rPr lang="pl-PL" altLang="pl-PL" dirty="0" err="1" smtClean="0">
                <a:latin typeface="Arial" pitchFamily="34" charset="0"/>
              </a:rPr>
              <a:t>acceleration</a:t>
            </a:r>
            <a:endParaRPr lang="pl-PL" altLang="pl-PL" dirty="0"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5725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l-PL" altLang="pl-PL" sz="3200" dirty="0" smtClean="0">
                <a:solidFill>
                  <a:srgbClr val="FF0000"/>
                </a:solidFill>
              </a:rPr>
              <a:t>Przyspieszenie obliczamy ze wzoru: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38202" y="3244846"/>
            <a:ext cx="8893175" cy="112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FF0000"/>
                </a:solidFill>
              </a:rPr>
              <a:t>Przyspieszenie </a:t>
            </a:r>
            <a:r>
              <a:rPr lang="pl-PL" altLang="pl-PL" sz="2800" dirty="0"/>
              <a:t>jest równe stosunkowi zmiany prędkości do czasu, w którym ta zmiana nastąpiła</a:t>
            </a:r>
            <a:r>
              <a:rPr lang="pl-PL" altLang="pl-PL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352D-C96E-4FA9-9B4B-FBD4E490172E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3779912" y="1127234"/>
                <a:ext cx="336662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3200" i="0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pl-PL" sz="3200" dirty="0" smtClean="0"/>
                  <a:t> - delta - zmiana</a:t>
                </a:r>
                <a:endParaRPr lang="pl-PL" sz="3200" dirty="0"/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127234"/>
                <a:ext cx="3366627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3542" r="-3986" b="-33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5977" y="2489200"/>
            <a:ext cx="8893175" cy="56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sz="2800" dirty="0" smtClean="0"/>
              <a:t>Definicja przyspieszenia:</a:t>
            </a:r>
            <a:endParaRPr lang="pl-PL" altLang="pl-P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e tekstowe 9"/>
              <p:cNvSpPr txBox="1"/>
              <p:nvPr/>
            </p:nvSpPr>
            <p:spPr>
              <a:xfrm>
                <a:off x="1331640" y="1004571"/>
                <a:ext cx="132036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pl-PL" sz="2800" b="0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r>
                        <a:rPr lang="pl-PL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0" name="pole tekstow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004571"/>
                <a:ext cx="1320361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572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11058" y="3435846"/>
            <a:ext cx="8713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  <a:latin typeface="Arial" pitchFamily="34" charset="0"/>
              </a:rPr>
              <a:t>Przyspieszenie jest wielkością wektorową</a:t>
            </a:r>
            <a:r>
              <a:rPr lang="pl-PL" altLang="pl-PL" dirty="0">
                <a:latin typeface="Arial" pitchFamily="34" charset="0"/>
              </a:rPr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352D-C96E-4FA9-9B4B-FBD4E490172E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5977" y="2489200"/>
            <a:ext cx="8893175" cy="56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sz="2800" dirty="0" smtClean="0"/>
              <a:t>Co oznacza strzałka nad literą a?</a:t>
            </a:r>
            <a:endParaRPr lang="pl-PL" altLang="pl-P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e tekstowe 9"/>
              <p:cNvSpPr txBox="1"/>
              <p:nvPr/>
            </p:nvSpPr>
            <p:spPr>
              <a:xfrm>
                <a:off x="3373349" y="971651"/>
                <a:ext cx="132036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pl-PL" sz="2800" b="0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</m:t>
                          </m:r>
                        </m:e>
                      </m:acc>
                      <m:r>
                        <a:rPr lang="pl-PL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0" name="pole tekstow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349" y="971651"/>
                <a:ext cx="1320361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079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95263"/>
            <a:ext cx="8137525" cy="5715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l-PL" altLang="pl-PL" sz="3200" dirty="0" smtClean="0"/>
              <a:t>Wzór na przyspieszenie można rozpisać</a:t>
            </a:r>
            <a:endParaRPr lang="pl-PL" altLang="pl-PL" sz="3200" dirty="0" smtClean="0">
              <a:latin typeface="Times New Roman CE" charset="-18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08175" y="2121190"/>
            <a:ext cx="4752975" cy="2959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</a:rPr>
              <a:t>a - </a:t>
            </a:r>
            <a:r>
              <a:rPr lang="pl-PL" altLang="pl-PL" dirty="0"/>
              <a:t>przyspieszenie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dirty="0" err="1">
                <a:solidFill>
                  <a:srgbClr val="FF0000"/>
                </a:solidFill>
              </a:rPr>
              <a:t>v</a:t>
            </a:r>
            <a:r>
              <a:rPr lang="pl-PL" altLang="pl-PL" baseline="-25000" dirty="0" err="1">
                <a:solidFill>
                  <a:srgbClr val="FF0000"/>
                </a:solidFill>
              </a:rPr>
              <a:t>k</a:t>
            </a:r>
            <a:r>
              <a:rPr lang="pl-PL" altLang="pl-PL" dirty="0">
                <a:solidFill>
                  <a:srgbClr val="FF0000"/>
                </a:solidFill>
              </a:rPr>
              <a:t> - </a:t>
            </a:r>
            <a:r>
              <a:rPr lang="pl-PL" altLang="pl-PL" dirty="0"/>
              <a:t>prędkość końcowa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dirty="0" err="1">
                <a:solidFill>
                  <a:srgbClr val="FF0000"/>
                </a:solidFill>
              </a:rPr>
              <a:t>v</a:t>
            </a:r>
            <a:r>
              <a:rPr lang="pl-PL" altLang="pl-PL" baseline="-25000" dirty="0" err="1">
                <a:solidFill>
                  <a:srgbClr val="FF0000"/>
                </a:solidFill>
              </a:rPr>
              <a:t>o</a:t>
            </a:r>
            <a:r>
              <a:rPr lang="pl-PL" altLang="pl-PL" dirty="0">
                <a:solidFill>
                  <a:srgbClr val="FF0000"/>
                </a:solidFill>
              </a:rPr>
              <a:t> - </a:t>
            </a:r>
            <a:r>
              <a:rPr lang="pl-PL" altLang="pl-PL" dirty="0"/>
              <a:t>prędkość początkowa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rgbClr val="FF0000"/>
                </a:solidFill>
              </a:rPr>
              <a:t>t </a:t>
            </a:r>
            <a:r>
              <a:rPr lang="pl-PL" altLang="pl-PL" dirty="0">
                <a:solidFill>
                  <a:srgbClr val="FF0000"/>
                </a:solidFill>
              </a:rPr>
              <a:t>- </a:t>
            </a:r>
            <a:r>
              <a:rPr lang="pl-PL" altLang="pl-PL" dirty="0" smtClean="0"/>
              <a:t>czas</a:t>
            </a:r>
            <a:endParaRPr lang="pl-PL" altLang="pl-PL" dirty="0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20875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352D-C96E-4FA9-9B4B-FBD4E490172E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e tekstowe 6"/>
              <p:cNvSpPr txBox="1"/>
              <p:nvPr/>
            </p:nvSpPr>
            <p:spPr>
              <a:xfrm>
                <a:off x="3458925" y="1043459"/>
                <a:ext cx="1694118" cy="741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3200" b="0" dirty="0" smtClean="0">
                    <a:solidFill>
                      <a:srgbClr val="FF0000"/>
                    </a:solidFill>
                    <a:latin typeface="+mn-lt"/>
                  </a:rPr>
                  <a:t>a</a:t>
                </a:r>
                <a14:m>
                  <m:oMath xmlns:m="http://schemas.openxmlformats.org/officeDocument/2006/math">
                    <m:r>
                      <a:rPr lang="pl-P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pl-PL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l-P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k</m:t>
                            </m:r>
                          </m:sub>
                        </m:sSub>
                        <m: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l-PL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v</m:t>
                            </m:r>
                          </m:e>
                          <m:sub>
                            <m:r>
                              <a:rPr lang="pl-P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pl-PL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endParaRPr lang="pl-PL" sz="3200" dirty="0">
                  <a:latin typeface="+mn-lt"/>
                </a:endParaRPr>
              </a:p>
            </p:txBody>
          </p:sp>
        </mc:Choice>
        <mc:Fallback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925" y="1043459"/>
                <a:ext cx="1694118" cy="741550"/>
              </a:xfrm>
              <a:prstGeom prst="rect">
                <a:avLst/>
              </a:prstGeom>
              <a:blipFill rotWithShape="1">
                <a:blip r:embed="rId3"/>
                <a:stretch>
                  <a:fillRect l="-8993" t="-4098" b="-1147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20875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23528" y="555526"/>
            <a:ext cx="8496944" cy="115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pl-PL" altLang="pl-PL" sz="2800" dirty="0" smtClean="0">
                <a:solidFill>
                  <a:srgbClr val="FF0000"/>
                </a:solidFill>
                <a:latin typeface="Arial" pitchFamily="34" charset="0"/>
              </a:rPr>
              <a:t>Wzór </a:t>
            </a:r>
            <a:r>
              <a:rPr lang="pl-PL" altLang="pl-PL" sz="2800" dirty="0">
                <a:solidFill>
                  <a:srgbClr val="FF0000"/>
                </a:solidFill>
                <a:latin typeface="Arial" pitchFamily="34" charset="0"/>
              </a:rPr>
              <a:t>na przyspieszenie </a:t>
            </a:r>
            <a:r>
              <a:rPr lang="pl-PL" altLang="pl-PL" sz="2800" dirty="0" smtClean="0">
                <a:solidFill>
                  <a:srgbClr val="FF0000"/>
                </a:solidFill>
                <a:latin typeface="Arial" pitchFamily="34" charset="0"/>
              </a:rPr>
              <a:t>do </a:t>
            </a:r>
            <a:r>
              <a:rPr lang="pl-PL" altLang="pl-PL" sz="2800" dirty="0">
                <a:solidFill>
                  <a:srgbClr val="FF0000"/>
                </a:solidFill>
                <a:latin typeface="Arial" pitchFamily="34" charset="0"/>
              </a:rPr>
              <a:t>rozwiązywania zadań </a:t>
            </a:r>
            <a:br>
              <a:rPr lang="pl-PL" altLang="pl-PL" sz="28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l-PL" altLang="pl-PL" sz="2800" dirty="0">
                <a:solidFill>
                  <a:srgbClr val="FF0000"/>
                </a:solidFill>
                <a:latin typeface="Arial" pitchFamily="34" charset="0"/>
              </a:rPr>
              <a:t>z wykresami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1352D-C96E-4FA9-9B4B-FBD4E490172E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3487185" y="2292926"/>
                <a:ext cx="2120196" cy="903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a</m:t>
                      </m:r>
                      <m:r>
                        <a:rPr lang="pl-PL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pl-PL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a:rPr lang="pl-PL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185" y="2292926"/>
                <a:ext cx="2120196" cy="9037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noFill/>
            </p:spPr>
            <p:txBody>
              <a:bodyPr lIns="92075" tIns="46038" rIns="92075" bIns="46038"/>
              <a:lstStyle/>
              <a:p>
                <a:pPr defTabSz="762000" eaLnBrk="1" hangingPunct="1"/>
                <a:r>
                  <a:rPr lang="pl-PL" altLang="pl-PL" sz="3200" dirty="0" smtClean="0">
                    <a:solidFill>
                      <a:srgbClr val="FF0000"/>
                    </a:solidFill>
                  </a:rPr>
                  <a:t>Jednostką przyspieszenia jest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pl-P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altLang="pl-PL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pl-PL" altLang="pl-PL" sz="32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pl-PL" altLang="pl-PL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altLang="pl-PL" sz="3200" dirty="0" smtClean="0"/>
                  <a:t> </a:t>
                </a:r>
                <a:endParaRPr lang="pl-PL" altLang="pl-PL" sz="3200" dirty="0" smtClean="0">
                  <a:latin typeface="Times New Roman CE" charset="-18"/>
                </a:endParaRPr>
              </a:p>
            </p:txBody>
          </p:sp>
        </mc:Choice>
        <mc:Fallback xmlns="">
          <p:sp>
            <p:nvSpPr>
              <p:cNvPr id="184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b="-28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11137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20875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0" y="20907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graphicFrame>
        <p:nvGraphicFramePr>
          <p:cNvPr id="18441" name="Object 10"/>
          <p:cNvGraphicFramePr>
            <a:graphicFrameLocks noChangeAspect="1"/>
          </p:cNvGraphicFramePr>
          <p:nvPr/>
        </p:nvGraphicFramePr>
        <p:xfrm>
          <a:off x="3563938" y="1492250"/>
          <a:ext cx="1728787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name="Equation" r:id="rId5" imgW="647700" imgH="596900" progId="Equation.DSMT4">
                  <p:embed/>
                </p:oleObj>
              </mc:Choice>
              <mc:Fallback>
                <p:oleObj name="Equation" r:id="rId5" imgW="647700" imgH="596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492250"/>
                        <a:ext cx="1728787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442" name="Text Box 14"/>
              <p:cNvSpPr txBox="1">
                <a:spLocks noChangeArrowheads="1"/>
              </p:cNvSpPr>
              <p:nvPr/>
            </p:nvSpPr>
            <p:spPr bwMode="auto">
              <a:xfrm>
                <a:off x="411506" y="2914172"/>
                <a:ext cx="8424862" cy="2229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pl-PL" altLang="pl-PL" dirty="0" smtClean="0">
                    <a:solidFill>
                      <a:srgbClr val="FF0000"/>
                    </a:solidFill>
                    <a:latin typeface="Arial" pitchFamily="34" charset="0"/>
                  </a:rPr>
                  <a:t>Przyspieszenie ma wartość 1 </a:t>
                </a:r>
                <a:r>
                  <a:rPr lang="pl-PL" altLang="pl-PL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pl-PL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altLang="pl-P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pl-PL" altLang="pl-PL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altLang="pl-PL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pl-PL" altLang="pl-PL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altLang="pl-PL" dirty="0">
                    <a:solidFill>
                      <a:srgbClr val="FF0000"/>
                    </a:solidFill>
                    <a:latin typeface="Arial" pitchFamily="34" charset="0"/>
                  </a:rPr>
                  <a:t> </a:t>
                </a:r>
                <a:r>
                  <a:rPr lang="pl-PL" altLang="pl-PL" dirty="0" smtClean="0">
                    <a:solidFill>
                      <a:srgbClr val="FF0000"/>
                    </a:solidFill>
                    <a:latin typeface="Arial" pitchFamily="34" charset="0"/>
                  </a:rPr>
                  <a:t>to </a:t>
                </a:r>
                <a:r>
                  <a:rPr lang="pl-PL" altLang="pl-PL" dirty="0">
                    <a:solidFill>
                      <a:srgbClr val="FF0000"/>
                    </a:solidFill>
                    <a:latin typeface="Arial" pitchFamily="34" charset="0"/>
                  </a:rPr>
                  <a:t>znaczy, że ciało w każdej sekundzie zmienia swoją prędkość o 1 m/s.</a:t>
                </a:r>
              </a:p>
            </p:txBody>
          </p:sp>
        </mc:Choice>
        <mc:Fallback xmlns="">
          <p:sp>
            <p:nvSpPr>
              <p:cNvPr id="1844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506" y="2914172"/>
                <a:ext cx="8424862" cy="2229328"/>
              </a:xfrm>
              <a:prstGeom prst="rect">
                <a:avLst/>
              </a:prstGeom>
              <a:blipFill rotWithShape="1">
                <a:blip r:embed="rId7"/>
                <a:stretch>
                  <a:fillRect l="-1881" r="-3039" b="-49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92C68-8A7B-462C-BDCC-BD1E9EBBA4DD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e tekstowe 14"/>
              <p:cNvSpPr txBox="1"/>
              <p:nvPr/>
            </p:nvSpPr>
            <p:spPr>
              <a:xfrm>
                <a:off x="1973365" y="1822231"/>
                <a:ext cx="137973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pl-PL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15" name="pole tekstow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365" y="1822231"/>
                <a:ext cx="1379737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84150" y="457200"/>
                <a:ext cx="8274050" cy="857250"/>
              </a:xfrm>
              <a:noFill/>
            </p:spPr>
            <p:txBody>
              <a:bodyPr lIns="92075" tIns="46038" rIns="92075" bIns="46038"/>
              <a:lstStyle/>
              <a:p>
                <a:pPr defTabSz="762000" eaLnBrk="1" hangingPunct="1"/>
                <a:r>
                  <a:rPr lang="pl-PL" altLang="pl-PL" sz="3200" dirty="0" smtClean="0">
                    <a:solidFill>
                      <a:schemeClr val="tx1"/>
                    </a:solidFill>
                  </a:rPr>
                  <a:t>Co to znaczy, że przyspieszenie jest równe 5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pl-PL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altLang="pl-PL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pl-PL" altLang="pl-PL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altLang="pl-PL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pl-PL" altLang="pl-PL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altLang="pl-PL" sz="3200" dirty="0" smtClean="0">
                    <a:solidFill>
                      <a:schemeClr val="tx1"/>
                    </a:solidFill>
                  </a:rPr>
                  <a:t>?</a:t>
                </a:r>
                <a:endParaRPr lang="pl-PL" altLang="pl-PL" sz="3200" dirty="0" smtClean="0">
                  <a:solidFill>
                    <a:schemeClr val="tx1"/>
                  </a:solidFill>
                  <a:latin typeface="Times New Roman CE" charset="-18"/>
                </a:endParaRPr>
              </a:p>
            </p:txBody>
          </p:sp>
        </mc:Choice>
        <mc:Fallback xmlns="">
          <p:sp>
            <p:nvSpPr>
              <p:cNvPr id="184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4150" y="457200"/>
                <a:ext cx="8274050" cy="857250"/>
              </a:xfrm>
              <a:blipFill rotWithShape="1">
                <a:blip r:embed="rId3"/>
                <a:stretch>
                  <a:fillRect l="-1105" r="-1105" b="-28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11137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20875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0" y="20907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42" name="Text Box 14"/>
              <p:cNvSpPr txBox="1">
                <a:spLocks noChangeArrowheads="1"/>
              </p:cNvSpPr>
              <p:nvPr/>
            </p:nvSpPr>
            <p:spPr bwMode="auto">
              <a:xfrm>
                <a:off x="323528" y="2111375"/>
                <a:ext cx="8424862" cy="2229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pl-PL" altLang="pl-PL" dirty="0" smtClean="0">
                    <a:solidFill>
                      <a:schemeClr val="tx1"/>
                    </a:solidFill>
                    <a:latin typeface="Arial" pitchFamily="34" charset="0"/>
                  </a:rPr>
                  <a:t>Przyspieszenie ma wartość </a:t>
                </a:r>
                <a:r>
                  <a:rPr lang="pl-PL" altLang="pl-PL" dirty="0">
                    <a:solidFill>
                      <a:schemeClr val="tx1"/>
                    </a:solidFill>
                  </a:rPr>
                  <a:t>5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alt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pl-PL" altLang="pl-PL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altLang="pl-PL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pl-PL" altLang="pl-PL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altLang="pl-PL" dirty="0" smtClean="0">
                    <a:solidFill>
                      <a:schemeClr val="tx1"/>
                    </a:solidFill>
                    <a:latin typeface="Arial" pitchFamily="34" charset="0"/>
                  </a:rPr>
                  <a:t>  to </a:t>
                </a:r>
                <a:r>
                  <a:rPr lang="pl-PL" altLang="pl-PL" dirty="0">
                    <a:solidFill>
                      <a:schemeClr val="tx1"/>
                    </a:solidFill>
                    <a:latin typeface="Arial" pitchFamily="34" charset="0"/>
                  </a:rPr>
                  <a:t>znaczy, że ciało w każdej sekundzie zmienia swoją prędkość o </a:t>
                </a:r>
                <a:r>
                  <a:rPr lang="pl-PL" altLang="pl-PL" dirty="0" smtClean="0">
                    <a:solidFill>
                      <a:schemeClr val="tx1"/>
                    </a:solidFill>
                    <a:latin typeface="Arial" pitchFamily="34" charset="0"/>
                  </a:rPr>
                  <a:t>5 </a:t>
                </a:r>
                <a:r>
                  <a:rPr lang="pl-PL" altLang="pl-PL" dirty="0">
                    <a:solidFill>
                      <a:schemeClr val="tx1"/>
                    </a:solidFill>
                    <a:latin typeface="Arial" pitchFamily="34" charset="0"/>
                  </a:rPr>
                  <a:t>m/s.</a:t>
                </a:r>
              </a:p>
            </p:txBody>
          </p:sp>
        </mc:Choice>
        <mc:Fallback xmlns="">
          <p:sp>
            <p:nvSpPr>
              <p:cNvPr id="1844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2111375"/>
                <a:ext cx="8424862" cy="2229328"/>
              </a:xfrm>
              <a:prstGeom prst="rect">
                <a:avLst/>
              </a:prstGeom>
              <a:blipFill rotWithShape="1">
                <a:blip r:embed="rId4"/>
                <a:stretch>
                  <a:fillRect l="-1809" b="-49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92C68-8A7B-462C-BDCC-BD1E9EBBA4DD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2331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theme/theme1.xml><?xml version="1.0" encoding="utf-8"?>
<a:theme xmlns:a="http://schemas.openxmlformats.org/drawingml/2006/main" name="1_Projekt domyślny">
  <a:themeElements>
    <a:clrScheme name="1_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423</Words>
  <Application>Microsoft Office PowerPoint</Application>
  <PresentationFormat>Pokaz na ekranie (16:9)</PresentationFormat>
  <Paragraphs>105</Paragraphs>
  <Slides>14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1_Projekt domyślny</vt:lpstr>
      <vt:lpstr>Equation</vt:lpstr>
      <vt:lpstr>Pojęcie przyspieszenia</vt:lpstr>
      <vt:lpstr>Prezentacja programu PowerPoint</vt:lpstr>
      <vt:lpstr>Prezentacja programu PowerPoint</vt:lpstr>
      <vt:lpstr>Przyspieszenie obliczamy ze wzoru:</vt:lpstr>
      <vt:lpstr>Prezentacja programu PowerPoint</vt:lpstr>
      <vt:lpstr>Wzór na przyspieszenie można rozpisać</vt:lpstr>
      <vt:lpstr>Prezentacja programu PowerPoint</vt:lpstr>
      <vt:lpstr>Jednostką przyspieszenia jest m/s^2  </vt:lpstr>
      <vt:lpstr>Co to znaczy, że przyspieszenie jest równe 5  m/s^2 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</dc:creator>
  <cp:lastModifiedBy>Użytkownik systemu Windows</cp:lastModifiedBy>
  <cp:revision>115</cp:revision>
  <dcterms:created xsi:type="dcterms:W3CDTF">2006-07-02T17:11:06Z</dcterms:created>
  <dcterms:modified xsi:type="dcterms:W3CDTF">2020-11-10T10:13:33Z</dcterms:modified>
</cp:coreProperties>
</file>