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86" r:id="rId2"/>
    <p:sldId id="287" r:id="rId3"/>
    <p:sldId id="259" r:id="rId4"/>
    <p:sldId id="279" r:id="rId5"/>
    <p:sldId id="289" r:id="rId6"/>
    <p:sldId id="284" r:id="rId7"/>
    <p:sldId id="285" r:id="rId8"/>
    <p:sldId id="280" r:id="rId9"/>
    <p:sldId id="281" r:id="rId10"/>
    <p:sldId id="282" r:id="rId11"/>
    <p:sldId id="283" r:id="rId12"/>
    <p:sldId id="275" r:id="rId13"/>
    <p:sldId id="290" r:id="rId14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5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2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pl-PL" sz="1732" b="0" i="0" u="none" strike="noStrike" baseline="0">
                <a:solidFill>
                  <a:srgbClr val="000000"/>
                </a:solidFill>
                <a:latin typeface="Arial CE"/>
                <a:cs typeface="Arial CE"/>
              </a:rPr>
              <a:t>a, m/s</a:t>
            </a:r>
            <a:r>
              <a:rPr lang="pl-PL" sz="1732" b="0" i="0" u="none" strike="noStrike" baseline="30000">
                <a:solidFill>
                  <a:srgbClr val="000000"/>
                </a:solidFill>
                <a:latin typeface="Arial CE"/>
                <a:cs typeface="Arial CE"/>
              </a:rPr>
              <a:t>2</a:t>
            </a:r>
          </a:p>
        </c:rich>
      </c:tx>
      <c:layout>
        <c:manualLayout>
          <c:xMode val="edge"/>
          <c:yMode val="edge"/>
          <c:x val="0.1947261663286004"/>
          <c:y val="6.4425770308123242E-2"/>
        </c:manualLayout>
      </c:layout>
      <c:overlay val="0"/>
      <c:spPr>
        <a:noFill/>
        <a:ln w="231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40162271805274"/>
          <c:y val="0.23249299719887956"/>
          <c:w val="0.70385395537525353"/>
          <c:h val="0.61904761904761907"/>
        </c:manualLayout>
      </c:layout>
      <c:scatterChart>
        <c:scatterStyle val="smoothMarker"/>
        <c:varyColors val="0"/>
        <c:ser>
          <c:idx val="0"/>
          <c:order val="0"/>
          <c:spPr>
            <a:ln w="34724">
              <a:solidFill>
                <a:srgbClr val="3366FF"/>
              </a:solidFill>
              <a:prstDash val="solid"/>
            </a:ln>
          </c:spPr>
          <c:marker>
            <c:symbol val="square"/>
            <c:size val="9"/>
            <c:spPr>
              <a:noFill/>
              <a:ln w="8681">
                <a:noFill/>
              </a:ln>
            </c:spPr>
          </c:marker>
          <c:xVal>
            <c:numRef>
              <c:f>dane!$B$3:$B$23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dane!$C$3:$C$23</c:f>
              <c:numCache>
                <c:formatCode>General</c:formatCode>
                <c:ptCount val="21"/>
                <c:pt idx="0">
                  <c:v>-5</c:v>
                </c:pt>
                <c:pt idx="1">
                  <c:v>-5</c:v>
                </c:pt>
                <c:pt idx="2">
                  <c:v>-5</c:v>
                </c:pt>
                <c:pt idx="3">
                  <c:v>-5</c:v>
                </c:pt>
                <c:pt idx="4">
                  <c:v>-5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098112"/>
        <c:axId val="174687360"/>
      </c:scatterChart>
      <c:valAx>
        <c:axId val="133098112"/>
        <c:scaling>
          <c:orientation val="minMax"/>
        </c:scaling>
        <c:delete val="0"/>
        <c:axPos val="b"/>
        <c:majorGridlines>
          <c:spPr>
            <a:ln w="289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32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/>
                  <a:t>t,s</a:t>
                </a:r>
              </a:p>
            </c:rich>
          </c:tx>
          <c:layout>
            <c:manualLayout>
              <c:xMode val="edge"/>
              <c:yMode val="edge"/>
              <c:x val="0.90872210953346855"/>
              <c:y val="0.36414565826330531"/>
            </c:manualLayout>
          </c:layout>
          <c:overlay val="0"/>
          <c:spPr>
            <a:noFill/>
            <a:ln w="2315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4724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866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174687360"/>
        <c:crosses val="autoZero"/>
        <c:crossBetween val="midCat"/>
      </c:valAx>
      <c:valAx>
        <c:axId val="174687360"/>
        <c:scaling>
          <c:orientation val="minMax"/>
          <c:max val="3"/>
        </c:scaling>
        <c:delete val="0"/>
        <c:axPos val="l"/>
        <c:majorGridlines>
          <c:spPr>
            <a:ln w="289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4724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866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133098112"/>
        <c:crosses val="autoZero"/>
        <c:crossBetween val="midCat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157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894">
      <a:solidFill>
        <a:srgbClr val="000000"/>
      </a:solidFill>
      <a:prstDash val="solid"/>
    </a:ln>
  </c:spPr>
  <c:txPr>
    <a:bodyPr/>
    <a:lstStyle/>
    <a:p>
      <a:pPr>
        <a:defRPr sz="1527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49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pl-PL"/>
              <a:t>v, m/s</a:t>
            </a:r>
          </a:p>
        </c:rich>
      </c:tx>
      <c:layout>
        <c:manualLayout>
          <c:xMode val="edge"/>
          <c:yMode val="edge"/>
          <c:x val="5.9183673469387757E-2"/>
          <c:y val="5.2341597796143252E-2"/>
        </c:manualLayout>
      </c:layout>
      <c:overlay val="0"/>
      <c:spPr>
        <a:noFill/>
        <a:ln w="1911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102040816326531"/>
          <c:y val="0.23966942148760331"/>
          <c:w val="0.70408163265306123"/>
          <c:h val="0.53994490358126723"/>
        </c:manualLayout>
      </c:layout>
      <c:scatterChart>
        <c:scatterStyle val="smoothMarker"/>
        <c:varyColors val="0"/>
        <c:ser>
          <c:idx val="0"/>
          <c:order val="0"/>
          <c:spPr>
            <a:ln w="28669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noFill/>
              <a:ln w="7167">
                <a:noFill/>
              </a:ln>
            </c:spPr>
          </c:marker>
          <c:xVal>
            <c:numRef>
              <c:f>dane!$B$3:$B$23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</c:numCache>
            </c:numRef>
          </c:xVal>
          <c:yVal>
            <c:numRef>
              <c:f>dane!$C$3:$C$23</c:f>
              <c:numCache>
                <c:formatCode>General</c:formatCode>
                <c:ptCount val="21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6958720"/>
        <c:axId val="266981760"/>
      </c:scatterChart>
      <c:valAx>
        <c:axId val="266958720"/>
        <c:scaling>
          <c:orientation val="minMax"/>
        </c:scaling>
        <c:delete val="0"/>
        <c:axPos val="b"/>
        <c:majorGridlines>
          <c:spPr>
            <a:ln w="238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49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/>
                  <a:t>t,s</a:t>
                </a:r>
              </a:p>
            </c:rich>
          </c:tx>
          <c:layout>
            <c:manualLayout>
              <c:xMode val="edge"/>
              <c:yMode val="edge"/>
              <c:x val="0.92448979591836733"/>
              <c:y val="0.74380165289256195"/>
            </c:manualLayout>
          </c:layout>
          <c:overlay val="0"/>
          <c:spPr>
            <a:noFill/>
            <a:ln w="19113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28669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715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266981760"/>
        <c:crosses val="autoZero"/>
        <c:crossBetween val="midCat"/>
      </c:valAx>
      <c:valAx>
        <c:axId val="266981760"/>
        <c:scaling>
          <c:orientation val="minMax"/>
        </c:scaling>
        <c:delete val="0"/>
        <c:axPos val="l"/>
        <c:majorGridlines>
          <c:spPr>
            <a:ln w="238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28669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715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266958720"/>
        <c:crosses val="autoZero"/>
        <c:crossBetween val="midCat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56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389">
      <a:solidFill>
        <a:srgbClr val="000000"/>
      </a:solidFill>
      <a:prstDash val="solid"/>
    </a:ln>
  </c:spPr>
  <c:txPr>
    <a:bodyPr/>
    <a:lstStyle/>
    <a:p>
      <a:pPr>
        <a:defRPr sz="126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0.7985</cdr:x>
      <cdr:y>0.43475</cdr:y>
    </cdr:from>
    <cdr:to>
      <cdr:x>0.90225</cdr:x>
      <cdr:y>0.43475</cdr:y>
    </cdr:to>
    <cdr:sp macro="" textlink="">
      <cdr:nvSpPr>
        <cdr:cNvPr id="1228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749616" y="1478335"/>
          <a:ext cx="487192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0.142</cdr:x>
      <cdr:y>0.206</cdr:y>
    </cdr:from>
    <cdr:to>
      <cdr:x>0.142</cdr:x>
      <cdr:y>0.3115</cdr:y>
    </cdr:to>
    <cdr:sp macro="" textlink="">
      <cdr:nvSpPr>
        <cdr:cNvPr id="1229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66807" y="700488"/>
          <a:ext cx="0" cy="35874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0.763</cdr:x>
      <cdr:y>0.788</cdr:y>
    </cdr:from>
    <cdr:to>
      <cdr:x>0.86675</cdr:x>
      <cdr:y>0.788</cdr:y>
    </cdr:to>
    <cdr:sp macro="" textlink="">
      <cdr:nvSpPr>
        <cdr:cNvPr id="13313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561112" y="2724569"/>
          <a:ext cx="484227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0.151</cdr:x>
      <cdr:y>0.2125</cdr:y>
    </cdr:from>
    <cdr:to>
      <cdr:x>0.151</cdr:x>
      <cdr:y>0.308</cdr:y>
    </cdr:to>
    <cdr:sp macro="" textlink="">
      <cdr:nvSpPr>
        <cdr:cNvPr id="13314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04755" y="734735"/>
          <a:ext cx="0" cy="33019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025790-F041-4F24-BE32-FEF977B58C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4402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506F2-93C8-40C8-8119-3D2BC5692529}" type="slidenum">
              <a:rPr lang="pl-PL" altLang="pl-PL"/>
              <a:pPr eaLnBrk="1" hangingPunct="1"/>
              <a:t>3</a:t>
            </a:fld>
            <a:endParaRPr lang="pl-PL" altLang="pl-PL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67BAC-F5B8-4F06-AFE1-56A0BC8F7A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948123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155F8-8591-491E-9C9B-CD1946F95E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728739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BB23-4399-4693-944F-EDE9458BDA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360706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86B3C-D9F4-44A3-86BF-C00DE6CC33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730891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AA523-8CAB-4F5E-9E5E-49D9C41CB58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72085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A1F12-0721-47D8-91AA-0913C3BC0F6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23950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FFB15-46AB-4BCA-9EAA-07B14C1604A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23372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982B7-9FC4-4E1C-87DC-B495BF71A1E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720795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788F6-36A3-4A35-8E9E-09840F6283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533196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A3DC1-D560-48B7-9DF2-B0102E595C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05053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AA37D-B49B-4529-8EAC-FE3C80A871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213278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43090C2B-A58D-41C4-8E11-C2D2D6F3B75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23850" y="738389"/>
            <a:ext cx="7993063" cy="140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pl-PL" altLang="pl-PL" sz="3600" dirty="0" smtClean="0">
                <a:solidFill>
                  <a:srgbClr val="FF0000"/>
                </a:solidFill>
                <a:latin typeface="Arial" pitchFamily="34" charset="0"/>
              </a:rPr>
              <a:t>Ruch </a:t>
            </a:r>
            <a:r>
              <a:rPr lang="pl-PL" altLang="pl-PL" sz="3600" dirty="0">
                <a:solidFill>
                  <a:srgbClr val="FF0000"/>
                </a:solidFill>
                <a:latin typeface="Arial" pitchFamily="34" charset="0"/>
              </a:rPr>
              <a:t>jednostajnie przyspieszony </a:t>
            </a:r>
            <a:br>
              <a:rPr lang="pl-PL" altLang="pl-PL" sz="3600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l-PL" altLang="pl-PL" sz="3600" dirty="0">
                <a:solidFill>
                  <a:srgbClr val="FF0000"/>
                </a:solidFill>
                <a:latin typeface="Arial" pitchFamily="34" charset="0"/>
              </a:rPr>
              <a:t>z prędkością początkową </a:t>
            </a:r>
          </a:p>
        </p:txBody>
      </p:sp>
      <p:pic>
        <p:nvPicPr>
          <p:cNvPr id="29702" name="Picture 7" descr="DROG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09825"/>
            <a:ext cx="87852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8" descr="Ruch&#10;przyśpieszon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25725"/>
            <a:ext cx="82105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828128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900113" y="47625"/>
            <a:ext cx="76327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l-PL" altLang="pl-PL" sz="2800">
                <a:solidFill>
                  <a:srgbClr val="FF0000"/>
                </a:solidFill>
              </a:rPr>
              <a:t>Wykres zależności prędkości od czasu w ruchu jednostajnie opóźnionym</a:t>
            </a:r>
            <a:endParaRPr lang="pl-PL" altLang="pl-PL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2330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246313" y="1271588"/>
          <a:ext cx="4672012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71550" y="652119"/>
            <a:ext cx="7632700" cy="121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l-PL" altLang="pl-PL" sz="3200" dirty="0">
                <a:solidFill>
                  <a:srgbClr val="FF0000"/>
                </a:solidFill>
              </a:rPr>
              <a:t>Prędkość chwilową </a:t>
            </a:r>
            <a:r>
              <a:rPr lang="pl-PL" altLang="pl-PL" sz="3200" dirty="0" smtClean="0">
                <a:solidFill>
                  <a:srgbClr val="FF0000"/>
                </a:solidFill>
              </a:rPr>
              <a:t>w ruchu jednostajnie opóźnionym obliczamy </a:t>
            </a:r>
            <a:r>
              <a:rPr lang="pl-PL" altLang="pl-PL" sz="3200" dirty="0">
                <a:solidFill>
                  <a:srgbClr val="FF0000"/>
                </a:solidFill>
              </a:rPr>
              <a:t>ze wzoru: </a:t>
            </a:r>
            <a:endParaRPr lang="pl-PL" altLang="pl-PL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2330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pole tekstowe 1"/>
              <p:cNvSpPr txBox="1"/>
              <p:nvPr/>
            </p:nvSpPr>
            <p:spPr>
              <a:xfrm>
                <a:off x="3275856" y="2239963"/>
                <a:ext cx="21704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v</m:t>
                    </m:r>
                    <m:r>
                      <a:rPr lang="pl-PL" sz="320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  <a:latin typeface="+mn-lt"/>
                  </a:rPr>
                  <a:t> - a</a:t>
                </a:r>
                <a14:m>
                  <m:oMath xmlns:m="http://schemas.openxmlformats.org/officeDocument/2006/math">
                    <m:r>
                      <a:rPr lang="pl-PL" sz="320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pl-PL" sz="3200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t</m:t>
                    </m:r>
                  </m:oMath>
                </a14:m>
                <a:endParaRPr lang="pl-PL" sz="32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pole tekstow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39963"/>
                <a:ext cx="2170402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9266" y="467519"/>
            <a:ext cx="84963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altLang="pl-PL" sz="3200" dirty="0">
                <a:solidFill>
                  <a:srgbClr val="FF0000"/>
                </a:solidFill>
              </a:rPr>
              <a:t>Wykres zależności drogi od czasu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4" b="13562"/>
          <a:stretch>
            <a:fillRect/>
          </a:stretch>
        </p:blipFill>
        <p:spPr bwMode="auto">
          <a:xfrm>
            <a:off x="2195736" y="1536049"/>
            <a:ext cx="4322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8277" y="1544638"/>
            <a:ext cx="7632700" cy="121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l-PL" altLang="pl-PL" sz="3200" dirty="0" smtClean="0"/>
              <a:t>Drogę w ruchu jednostajnie opóźnionym obliczamy </a:t>
            </a:r>
            <a:r>
              <a:rPr lang="pl-PL" altLang="pl-PL" sz="3200" dirty="0"/>
              <a:t>ze wzoru: </a:t>
            </a:r>
            <a:endParaRPr lang="pl-PL" alt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3347864" y="3147814"/>
                <a:ext cx="2897075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s</m:t>
                    </m:r>
                    <m:r>
                      <a:rPr lang="pl-PL" sz="320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pl-P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  <a:latin typeface="+mn-lt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l-PL" sz="3200" b="0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l-PL" sz="3200" b="0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k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  <a:latin typeface="+mn-lt"/>
                  </a:rPr>
                  <a:t>)</a:t>
                </a:r>
                <a14:m>
                  <m:oMath xmlns:m="http://schemas.openxmlformats.org/officeDocument/2006/math">
                    <m:r>
                      <a:rPr lang="pl-PL" sz="320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pl-PL" sz="3200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t</m:t>
                    </m:r>
                  </m:oMath>
                </a14:m>
                <a:endParaRPr lang="pl-PL" sz="32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147814"/>
                <a:ext cx="2897075" cy="787716"/>
              </a:xfrm>
              <a:prstGeom prst="rect">
                <a:avLst/>
              </a:prstGeom>
              <a:blipFill rotWithShape="1"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0893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30724" name="Rectangle 14"/>
          <p:cNvSpPr>
            <a:spLocks noChangeArrowheads="1"/>
          </p:cNvSpPr>
          <p:nvPr/>
        </p:nvSpPr>
        <p:spPr bwMode="auto">
          <a:xfrm>
            <a:off x="0" y="2230438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30727" name="Rectangle 17"/>
          <p:cNvSpPr>
            <a:spLocks noChangeArrowheads="1"/>
          </p:cNvSpPr>
          <p:nvPr/>
        </p:nvSpPr>
        <p:spPr bwMode="auto">
          <a:xfrm>
            <a:off x="684213" y="215900"/>
            <a:ext cx="76327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pitchFamily="34" charset="0"/>
              </a:rPr>
              <a:t>Wykres zależności prędkości od czasu </a:t>
            </a:r>
            <a:endParaRPr lang="pl-PL" altLang="pl-PL" sz="1800">
              <a:latin typeface="Arial" pitchFamily="34" charset="0"/>
            </a:endParaRPr>
          </a:p>
        </p:txBody>
      </p:sp>
      <p:pic>
        <p:nvPicPr>
          <p:cNvPr id="3072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16" y="1544638"/>
            <a:ext cx="4204884" cy="26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e tekstowe 9"/>
              <p:cNvSpPr txBox="1"/>
              <p:nvPr/>
            </p:nvSpPr>
            <p:spPr>
              <a:xfrm>
                <a:off x="5796136" y="2609947"/>
                <a:ext cx="2897075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s</m:t>
                    </m:r>
                    <m:r>
                      <a:rPr lang="pl-PL" sz="320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pl-P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  <a:latin typeface="+mn-lt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l-PL" sz="3200" b="0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l-PL" sz="3200" b="0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k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  <a:latin typeface="+mn-lt"/>
                  </a:rPr>
                  <a:t>)</a:t>
                </a:r>
                <a14:m>
                  <m:oMath xmlns:m="http://schemas.openxmlformats.org/officeDocument/2006/math">
                    <m:r>
                      <a:rPr lang="pl-PL" sz="320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pl-PL" sz="3200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t</m:t>
                    </m:r>
                  </m:oMath>
                </a14:m>
                <a:endParaRPr lang="pl-PL" sz="32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pole tekstow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09947"/>
                <a:ext cx="2897075" cy="787716"/>
              </a:xfrm>
              <a:prstGeom prst="rect">
                <a:avLst/>
              </a:prstGeom>
              <a:blipFill rotWithShape="1">
                <a:blip r:embed="rId3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e tekstowe 10"/>
              <p:cNvSpPr txBox="1"/>
              <p:nvPr/>
            </p:nvSpPr>
            <p:spPr>
              <a:xfrm>
                <a:off x="6249103" y="2013963"/>
                <a:ext cx="23289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v</m:t>
                    </m:r>
                    <m:r>
                      <a:rPr lang="pl-PL" sz="320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l-P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  <a:latin typeface="+mn-lt"/>
                  </a:rPr>
                  <a:t> a</a:t>
                </a:r>
                <a14:m>
                  <m:oMath xmlns:m="http://schemas.openxmlformats.org/officeDocument/2006/math">
                    <m:r>
                      <a:rPr lang="pl-PL" sz="320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pl-PL" sz="3200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t</m:t>
                    </m:r>
                  </m:oMath>
                </a14:m>
                <a:endParaRPr lang="pl-PL" sz="32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pole tekstow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103" y="2013963"/>
                <a:ext cx="2328907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8714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6551"/>
            <a:ext cx="7772400" cy="1782762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l-PL" altLang="pl-PL" dirty="0" smtClean="0">
                <a:solidFill>
                  <a:srgbClr val="FF3300"/>
                </a:solidFill>
              </a:rPr>
              <a:t>Ruch jednostajnie </a:t>
            </a:r>
            <a:br>
              <a:rPr lang="pl-PL" altLang="pl-PL" dirty="0" smtClean="0">
                <a:solidFill>
                  <a:srgbClr val="FF3300"/>
                </a:solidFill>
              </a:rPr>
            </a:br>
            <a:r>
              <a:rPr lang="pl-PL" altLang="pl-PL" dirty="0" smtClean="0">
                <a:solidFill>
                  <a:srgbClr val="FF3300"/>
                </a:solidFill>
              </a:rPr>
              <a:t>opóźniony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536" y="220043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u="sng" dirty="0" smtClean="0">
                <a:solidFill>
                  <a:srgbClr val="FF0000"/>
                </a:solidFill>
              </a:rPr>
              <a:t>Ruchem jednostajnie </a:t>
            </a:r>
            <a:r>
              <a:rPr lang="pl-PL" sz="3200" u="sng" dirty="0">
                <a:solidFill>
                  <a:srgbClr val="FF0000"/>
                </a:solidFill>
              </a:rPr>
              <a:t>opóźnionym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smtClean="0"/>
              <a:t>nazywamy </a:t>
            </a:r>
            <a:r>
              <a:rPr lang="pl-PL" sz="3200" dirty="0"/>
              <a:t>ruch, w którym wartość prędkości maleje w </a:t>
            </a:r>
            <a:r>
              <a:rPr lang="pl-PL" sz="3200" dirty="0" smtClean="0"/>
              <a:t>jednostkowych przedziałach </a:t>
            </a:r>
            <a:r>
              <a:rPr lang="pl-PL" sz="3200" dirty="0"/>
              <a:t>czasu o tę samą </a:t>
            </a:r>
            <a:r>
              <a:rPr lang="pl-PL" sz="3200" dirty="0" smtClean="0"/>
              <a:t>wartość</a:t>
            </a:r>
            <a:endParaRPr lang="pl-PL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9388" y="565150"/>
            <a:ext cx="864076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3200" dirty="0" smtClean="0"/>
              <a:t>Oblicz przyspieszenie - Uzupełnij </a:t>
            </a:r>
            <a:r>
              <a:rPr lang="pl-PL" altLang="pl-PL" sz="3200" dirty="0"/>
              <a:t>tabelkę. </a:t>
            </a:r>
            <a:endParaRPr lang="pl-PL" altLang="pl-PL" sz="4000" dirty="0"/>
          </a:p>
        </p:txBody>
      </p:sp>
      <p:graphicFrame>
        <p:nvGraphicFramePr>
          <p:cNvPr id="4099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20977"/>
              </p:ext>
            </p:extLst>
          </p:nvPr>
        </p:nvGraphicFramePr>
        <p:xfrm>
          <a:off x="179387" y="1492250"/>
          <a:ext cx="8640764" cy="1946982"/>
        </p:xfrm>
        <a:graphic>
          <a:graphicData uri="http://schemas.openxmlformats.org/drawingml/2006/table">
            <a:tbl>
              <a:tblPr/>
              <a:tblGrid>
                <a:gridCol w="3588080"/>
                <a:gridCol w="1263654"/>
                <a:gridCol w="1263654"/>
                <a:gridCol w="1263654"/>
                <a:gridCol w="1261722"/>
              </a:tblGrid>
              <a:tr h="493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Prędkość 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(m/s)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1475656" y="3795886"/>
                <a:ext cx="2120196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b="0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a</m:t>
                      </m:r>
                      <m:r>
                        <a:rPr lang="pl-PL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a:rPr lang="pl-PL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a:rPr lang="pl-PL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795886"/>
                <a:ext cx="2120196" cy="9037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4099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65889"/>
              </p:ext>
            </p:extLst>
          </p:nvPr>
        </p:nvGraphicFramePr>
        <p:xfrm>
          <a:off x="219925" y="619748"/>
          <a:ext cx="8640764" cy="1946982"/>
        </p:xfrm>
        <a:graphic>
          <a:graphicData uri="http://schemas.openxmlformats.org/drawingml/2006/table">
            <a:tbl>
              <a:tblPr/>
              <a:tblGrid>
                <a:gridCol w="3588080"/>
                <a:gridCol w="1263654"/>
                <a:gridCol w="1263654"/>
                <a:gridCol w="1263654"/>
                <a:gridCol w="1261722"/>
              </a:tblGrid>
              <a:tr h="493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Prędkość 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(m/s)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- 5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00025" y="3046065"/>
            <a:ext cx="86407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3200" dirty="0">
                <a:solidFill>
                  <a:srgbClr val="FF0000"/>
                </a:solidFill>
              </a:rPr>
              <a:t>Ujemne przyspieszenie nazywamy opóźnieniem.</a:t>
            </a:r>
            <a:r>
              <a:rPr lang="pl-PL" altLang="pl-PL" sz="4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204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4101" name="Picture 34" descr="Znalezione obrazy dla zapytania przyspieszenie w ruchu jednostajnie opó&amp;zacute;niony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06"/>
          <a:stretch>
            <a:fillRect/>
          </a:stretch>
        </p:blipFill>
        <p:spPr bwMode="auto">
          <a:xfrm>
            <a:off x="1619250" y="1422382"/>
            <a:ext cx="568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35"/>
          <p:cNvSpPr>
            <a:spLocks noChangeArrowheads="1"/>
          </p:cNvSpPr>
          <p:nvPr/>
        </p:nvSpPr>
        <p:spPr bwMode="auto">
          <a:xfrm>
            <a:off x="250825" y="2894013"/>
            <a:ext cx="8640763" cy="16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3200" dirty="0">
                <a:solidFill>
                  <a:srgbClr val="FF0000"/>
                </a:solidFill>
              </a:rPr>
              <a:t>Ujemne przyspieszenie </a:t>
            </a:r>
            <a:r>
              <a:rPr lang="pl-PL" altLang="pl-PL" sz="3200" dirty="0"/>
              <a:t>oznacza, że zwrot wektora przyspieszenia jest przeciwny </a:t>
            </a:r>
            <a:br>
              <a:rPr lang="pl-PL" altLang="pl-PL" sz="3200" dirty="0"/>
            </a:br>
            <a:r>
              <a:rPr lang="pl-PL" altLang="pl-PL" sz="3200" dirty="0"/>
              <a:t>do zwrotu wektora prędkości</a:t>
            </a:r>
            <a:r>
              <a:rPr lang="pl-PL" altLang="pl-PL" sz="3200" dirty="0">
                <a:solidFill>
                  <a:srgbClr val="FF0000"/>
                </a:solidFill>
              </a:rPr>
              <a:t>.</a:t>
            </a:r>
            <a:r>
              <a:rPr lang="pl-PL" altLang="pl-PL" sz="40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4813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53105"/>
              </p:ext>
            </p:extLst>
          </p:nvPr>
        </p:nvGraphicFramePr>
        <p:xfrm>
          <a:off x="323849" y="1930135"/>
          <a:ext cx="8548689" cy="990628"/>
        </p:xfrm>
        <a:graphic>
          <a:graphicData uri="http://schemas.openxmlformats.org/drawingml/2006/table">
            <a:tbl>
              <a:tblPr/>
              <a:tblGrid>
                <a:gridCol w="3549848"/>
                <a:gridCol w="1250188"/>
                <a:gridCol w="1250188"/>
                <a:gridCol w="1250188"/>
                <a:gridCol w="1248277"/>
              </a:tblGrid>
              <a:tr h="2499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0" name="Rectangle 32"/>
          <p:cNvSpPr>
            <a:spLocks noChangeArrowheads="1"/>
          </p:cNvSpPr>
          <p:nvPr/>
        </p:nvSpPr>
        <p:spPr bwMode="auto">
          <a:xfrm>
            <a:off x="323850" y="258044"/>
            <a:ext cx="8548688" cy="130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l-PL" altLang="pl-PL" sz="2800" dirty="0"/>
              <a:t>Na podstawie tabelki sporządź wykres zależności przyspieszenia od czasu.</a:t>
            </a:r>
            <a:r>
              <a:rPr lang="pl-PL" altLang="pl-PL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885950" y="1219200"/>
          <a:ext cx="5721350" cy="308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68313" y="174625"/>
            <a:ext cx="84963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3200">
                <a:solidFill>
                  <a:srgbClr val="FF0000"/>
                </a:solidFill>
              </a:rPr>
              <a:t>Wykres zależności przyspieszenia od czasu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79388" y="204667"/>
            <a:ext cx="8640762" cy="130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l-PL" altLang="pl-PL" sz="2800" dirty="0" smtClean="0"/>
              <a:t>Na podstawie tabelki sporządź </a:t>
            </a:r>
            <a:r>
              <a:rPr lang="pl-PL" altLang="pl-PL" sz="2800" dirty="0"/>
              <a:t>wykres zależności prędkości od czasu. </a:t>
            </a:r>
          </a:p>
        </p:txBody>
      </p:sp>
      <p:graphicFrame>
        <p:nvGraphicFramePr>
          <p:cNvPr id="4406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28909"/>
              </p:ext>
            </p:extLst>
          </p:nvPr>
        </p:nvGraphicFramePr>
        <p:xfrm>
          <a:off x="395536" y="1914525"/>
          <a:ext cx="7099300" cy="1016794"/>
        </p:xfrm>
        <a:graphic>
          <a:graphicData uri="http://schemas.openxmlformats.org/drawingml/2006/table">
            <a:tbl>
              <a:tblPr/>
              <a:tblGrid>
                <a:gridCol w="2947987"/>
                <a:gridCol w="1038225"/>
                <a:gridCol w="1038225"/>
                <a:gridCol w="1038225"/>
                <a:gridCol w="1036638"/>
              </a:tblGrid>
              <a:tr h="492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4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Prędkość 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(m/s)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1_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287</Words>
  <Application>Microsoft Office PowerPoint</Application>
  <PresentationFormat>Pokaz na ekranie (16:9)</PresentationFormat>
  <Paragraphs>73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1_Projekt domyślny</vt:lpstr>
      <vt:lpstr>Prezentacja programu PowerPoint</vt:lpstr>
      <vt:lpstr>Prezentacja programu PowerPoint</vt:lpstr>
      <vt:lpstr>Ruch jednostajnie  opóźniony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</dc:creator>
  <cp:lastModifiedBy>Użytkownik systemu Windows</cp:lastModifiedBy>
  <cp:revision>102</cp:revision>
  <dcterms:created xsi:type="dcterms:W3CDTF">2006-07-02T17:11:06Z</dcterms:created>
  <dcterms:modified xsi:type="dcterms:W3CDTF">2020-11-10T10:16:47Z</dcterms:modified>
</cp:coreProperties>
</file>