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A7A37-B1AE-4345-9E97-D003C040B4F3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7B154-C997-47A9-90A5-01D34E98F9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091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8515-B115-48A2-B83C-D56CB05E70F6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D058-8243-4655-86BC-99207DB635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243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8515-B115-48A2-B83C-D56CB05E70F6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D058-8243-4655-86BC-99207DB635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684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8515-B115-48A2-B83C-D56CB05E70F6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D058-8243-4655-86BC-99207DB635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95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43BEF-385A-4917-92EF-141FCFB2D51C}" type="datetimeFigureOut">
              <a:rPr lang="pl-PL"/>
              <a:pPr>
                <a:defRPr/>
              </a:pPr>
              <a:t>18.03.2020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A42B1-1D37-4632-B531-C19493FAAE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15922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C123D-C16D-47D5-A7F1-EFBA538E7B4F}" type="datetimeFigureOut">
              <a:rPr lang="pl-PL"/>
              <a:pPr>
                <a:defRPr/>
              </a:pPr>
              <a:t>18.03.2020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DA7F5-6E43-44CD-94E7-CA430F7CFB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62936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8515-B115-48A2-B83C-D56CB05E70F6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D058-8243-4655-86BC-99207DB635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33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8515-B115-48A2-B83C-D56CB05E70F6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D058-8243-4655-86BC-99207DB635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236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8515-B115-48A2-B83C-D56CB05E70F6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D058-8243-4655-86BC-99207DB635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639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8515-B115-48A2-B83C-D56CB05E70F6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D058-8243-4655-86BC-99207DB635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506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8515-B115-48A2-B83C-D56CB05E70F6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D058-8243-4655-86BC-99207DB635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45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8515-B115-48A2-B83C-D56CB05E70F6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D058-8243-4655-86BC-99207DB635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324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8515-B115-48A2-B83C-D56CB05E70F6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D058-8243-4655-86BC-99207DB635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983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8515-B115-48A2-B83C-D56CB05E70F6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D058-8243-4655-86BC-99207DB635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891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68515-B115-48A2-B83C-D56CB05E70F6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8D058-8243-4655-86BC-99207DB635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007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DANE\TECHNIKA\Wychowanie%20komunikacyjne\poj&#281;cia%20podstawowe\152.av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DANE\TECHNIKA\Wychowanie%20komunikacyjne\poj&#281;cia%20podstawowe\171.av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DANE\TECHNIKA\Wychowanie%20komunikacyjne\poj&#281;cia%20podstawowe\091.avi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/>
          <a:lstStyle/>
          <a:p>
            <a:r>
              <a:rPr lang="pl-PL" dirty="0" smtClean="0"/>
              <a:t>Ruch </a:t>
            </a:r>
            <a:r>
              <a:rPr lang="pl-PL" dirty="0" smtClean="0"/>
              <a:t>rowerzystów </a:t>
            </a:r>
            <a:r>
              <a:rPr lang="pl-PL" smtClean="0"/>
              <a:t>na drodze</a:t>
            </a:r>
            <a:endParaRPr lang="pl-PL" dirty="0"/>
          </a:p>
        </p:txBody>
      </p:sp>
      <p:pic>
        <p:nvPicPr>
          <p:cNvPr id="2050" name="Picture 2" descr="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20888"/>
            <a:ext cx="3816424" cy="376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410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152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484313"/>
            <a:ext cx="6337300" cy="3962400"/>
          </a:xfrm>
        </p:spPr>
      </p:pic>
    </p:spTree>
    <p:extLst>
      <p:ext uri="{BB962C8B-B14F-4D97-AF65-F5344CB8AC3E}">
        <p14:creationId xmlns:p14="http://schemas.microsoft.com/office/powerpoint/2010/main" val="3133240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0" fill="hold"/>
                                        <p:tgtEl>
                                          <p:spTgt spid="409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96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09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349500"/>
            <a:ext cx="9144000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Line 4"/>
          <p:cNvSpPr>
            <a:spLocks noChangeShapeType="1"/>
          </p:cNvSpPr>
          <p:nvPr/>
        </p:nvSpPr>
        <p:spPr bwMode="auto">
          <a:xfrm flipV="1">
            <a:off x="15875" y="2349500"/>
            <a:ext cx="9128125" cy="4424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15875" y="2349500"/>
            <a:ext cx="9128125" cy="44608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3557" name="Prostokąt 1"/>
          <p:cNvSpPr>
            <a:spLocks noChangeArrowheads="1"/>
          </p:cNvSpPr>
          <p:nvPr/>
        </p:nvSpPr>
        <p:spPr bwMode="auto">
          <a:xfrm>
            <a:off x="-26988" y="0"/>
            <a:ext cx="9172576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l-PL" altLang="pl-PL" sz="2800">
                <a:latin typeface="Arial" charset="0"/>
              </a:rPr>
              <a:t>Kierującemu rowerem zabrania się: </a:t>
            </a:r>
            <a:br>
              <a:rPr lang="pl-PL" altLang="pl-PL" sz="2800">
                <a:latin typeface="Arial" charset="0"/>
              </a:rPr>
            </a:br>
            <a:r>
              <a:rPr lang="pl-PL" altLang="pl-PL" sz="2800">
                <a:latin typeface="Arial" charset="0"/>
              </a:rPr>
              <a:t>1) jazdy bez trzymania co najmniej jednej ręki na kierownicy oraz nóg na pedałach lub podnóżkach; </a:t>
            </a:r>
            <a:br>
              <a:rPr lang="pl-PL" altLang="pl-PL" sz="2800">
                <a:latin typeface="Arial" charset="0"/>
              </a:rPr>
            </a:br>
            <a:r>
              <a:rPr lang="pl-PL" altLang="pl-PL" sz="2800">
                <a:latin typeface="Arial" charset="0"/>
              </a:rPr>
              <a:t>2) czepiania się pojazdów. </a:t>
            </a:r>
          </a:p>
        </p:txBody>
      </p:sp>
    </p:spTree>
    <p:extLst>
      <p:ext uri="{BB962C8B-B14F-4D97-AF65-F5344CB8AC3E}">
        <p14:creationId xmlns:p14="http://schemas.microsoft.com/office/powerpoint/2010/main" val="3538396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17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6335713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197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00" fill="hold"/>
                                        <p:tgtEl>
                                          <p:spTgt spid="5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rower.pl/images/strony/007/full/jazda_rowerem_obok_sieb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311400"/>
            <a:ext cx="67722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Prostokąt 2"/>
          <p:cNvSpPr>
            <a:spLocks noChangeArrowheads="1"/>
          </p:cNvSpPr>
          <p:nvPr/>
        </p:nvSpPr>
        <p:spPr bwMode="auto">
          <a:xfrm>
            <a:off x="0" y="15875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 b="1">
                <a:latin typeface="Arial" charset="0"/>
              </a:rPr>
              <a:t>Dopuszcza się wyjątkowo jazdę po jezdni kierującego rowerem obok innego roweru</a:t>
            </a:r>
            <a:r>
              <a:rPr lang="pl-PL" altLang="pl-PL" sz="2800">
                <a:latin typeface="Arial" charset="0"/>
              </a:rPr>
              <a:t>, jeżeli nie utrudnia to poruszania się innym uczestnikom ruchu albo w inny sposób nie zagraża bezpieczeństwu ruchu drogowego</a:t>
            </a:r>
          </a:p>
        </p:txBody>
      </p:sp>
    </p:spTree>
    <p:extLst>
      <p:ext uri="{BB962C8B-B14F-4D97-AF65-F5344CB8AC3E}">
        <p14:creationId xmlns:p14="http://schemas.microsoft.com/office/powerpoint/2010/main" val="196125916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179388" y="115888"/>
            <a:ext cx="871378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buFont typeface="Arial" charset="0"/>
              <a:buNone/>
            </a:pPr>
            <a:r>
              <a:rPr lang="pl-PL" altLang="pl-PL">
                <a:latin typeface="Arial" charset="0"/>
              </a:rPr>
              <a:t>W kolumnie może jechać maksymalnie 15 rowerów.  Odległość między rowerami nie może być większa niż 5m, a między kolumnami musi wynosić co najmniej 200 m.</a:t>
            </a:r>
          </a:p>
        </p:txBody>
      </p:sp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936875"/>
            <a:ext cx="5545138" cy="374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161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378877" y="260648"/>
            <a:ext cx="8424862" cy="273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l-PL" altLang="pl-PL" sz="2800" dirty="0">
                <a:latin typeface="Arial" charset="0"/>
              </a:rPr>
              <a:t>Rowerzysta, który ukończył 10 lat i posiada kartę rowerową może kierować rowerem. </a:t>
            </a:r>
            <a:br>
              <a:rPr lang="pl-PL" altLang="pl-PL" sz="2800" dirty="0">
                <a:latin typeface="Arial" charset="0"/>
              </a:rPr>
            </a:br>
            <a:r>
              <a:rPr lang="pl-PL" altLang="pl-PL" sz="2800" dirty="0" smtClean="0">
                <a:latin typeface="Arial" charset="0"/>
              </a:rPr>
              <a:t>Jeżeli </a:t>
            </a:r>
            <a:r>
              <a:rPr lang="pl-PL" altLang="pl-PL" sz="2800" dirty="0">
                <a:latin typeface="Arial" charset="0"/>
              </a:rPr>
              <a:t>rowerzysta chce kierować rowerem dostosowanym do przewozu dzieci powinien mieć ukończone </a:t>
            </a:r>
            <a:r>
              <a:rPr lang="pl-PL" altLang="pl-PL" sz="2800" dirty="0">
                <a:solidFill>
                  <a:srgbClr val="FF0000"/>
                </a:solidFill>
                <a:latin typeface="Arial" charset="0"/>
              </a:rPr>
              <a:t>siedemnaście lat</a:t>
            </a:r>
            <a:r>
              <a:rPr lang="pl-PL" altLang="pl-PL" sz="2800" dirty="0">
                <a:latin typeface="Arial" charset="0"/>
              </a:rPr>
              <a:t>. </a:t>
            </a:r>
          </a:p>
        </p:txBody>
      </p:sp>
      <p:pic>
        <p:nvPicPr>
          <p:cNvPr id="2050" name="Picture 2" descr="bf5be08631c53e514707dba417f4718c0e3f54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16" y="3129188"/>
            <a:ext cx="4988323" cy="373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486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otelik Dziecięcy Wypinany Eco  - Nacisnij obrazek aby zamkna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2133600"/>
            <a:ext cx="3497262" cy="45354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50825" y="188913"/>
            <a:ext cx="88931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>
                <a:latin typeface="Times New Roman" pitchFamily="18" charset="0"/>
              </a:rPr>
              <a:t>Dziecko w wieku do lat 7 może być przewożone na rowerze, pod warunkiem że jest ono umieszczone na dodatkowym </a:t>
            </a:r>
            <a:r>
              <a:rPr lang="pl-PL" altLang="pl-PL">
                <a:solidFill>
                  <a:srgbClr val="F2310A"/>
                </a:solidFill>
                <a:latin typeface="Times New Roman" pitchFamily="18" charset="0"/>
              </a:rPr>
              <a:t>siodełku</a:t>
            </a:r>
            <a:r>
              <a:rPr lang="pl-PL" altLang="pl-PL">
                <a:latin typeface="Times New Roman" pitchFamily="18" charset="0"/>
              </a:rPr>
              <a:t> zapewniającym bezpieczną jazdę. </a:t>
            </a:r>
          </a:p>
        </p:txBody>
      </p:sp>
    </p:spTree>
    <p:extLst>
      <p:ext uri="{BB962C8B-B14F-4D97-AF65-F5344CB8AC3E}">
        <p14:creationId xmlns:p14="http://schemas.microsoft.com/office/powerpoint/2010/main" val="3468943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0"/>
            <a:ext cx="7920038" cy="5267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ytuł 1"/>
          <p:cNvSpPr>
            <a:spLocks/>
          </p:cNvSpPr>
          <p:nvPr/>
        </p:nvSpPr>
        <p:spPr bwMode="auto">
          <a:xfrm>
            <a:off x="395288" y="53736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l-PL" altLang="pl-PL" sz="2800">
                <a:latin typeface="Arial" charset="0"/>
              </a:rPr>
              <a:t>Rowerzyści powinni się poruszać po drodze dla rowerów lub drodze dla pieszych i rowerów.</a:t>
            </a:r>
          </a:p>
        </p:txBody>
      </p:sp>
    </p:spTree>
    <p:extLst>
      <p:ext uri="{BB962C8B-B14F-4D97-AF65-F5344CB8AC3E}">
        <p14:creationId xmlns:p14="http://schemas.microsoft.com/office/powerpoint/2010/main" val="1273333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091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484313"/>
            <a:ext cx="6408737" cy="4006850"/>
          </a:xfrm>
        </p:spPr>
      </p:pic>
    </p:spTree>
    <p:extLst>
      <p:ext uri="{BB962C8B-B14F-4D97-AF65-F5344CB8AC3E}">
        <p14:creationId xmlns:p14="http://schemas.microsoft.com/office/powerpoint/2010/main" val="3560362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0" fill="hold"/>
                                        <p:tgtEl>
                                          <p:spTgt spid="38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9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8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3"/>
          <a:stretch>
            <a:fillRect/>
          </a:stretch>
        </p:blipFill>
        <p:spPr>
          <a:xfrm>
            <a:off x="0" y="260350"/>
            <a:ext cx="5508625" cy="6149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580063" y="260350"/>
            <a:ext cx="3384550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l-PL" altLang="pl-PL">
                <a:latin typeface="Arial" charset="0"/>
              </a:rPr>
              <a:t>Kierujący rowerem, korzystając </a:t>
            </a:r>
            <a:br>
              <a:rPr lang="pl-PL" altLang="pl-PL">
                <a:latin typeface="Arial" charset="0"/>
              </a:rPr>
            </a:br>
            <a:r>
              <a:rPr lang="pl-PL" altLang="pl-PL">
                <a:latin typeface="Arial" charset="0"/>
              </a:rPr>
              <a:t>z chodnika lub drogi dla pieszych, jest obowiązany jechać powoli </a:t>
            </a:r>
            <a:br>
              <a:rPr lang="pl-PL" altLang="pl-PL">
                <a:latin typeface="Arial" charset="0"/>
              </a:rPr>
            </a:br>
            <a:r>
              <a:rPr lang="pl-PL" altLang="pl-PL">
                <a:latin typeface="Arial" charset="0"/>
              </a:rPr>
              <a:t>i ustępować miejsca pieszym.</a:t>
            </a:r>
            <a:r>
              <a:rPr lang="pl-PL" altLang="pl-PL" sz="180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4116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body" sz="half" idx="1"/>
          </p:nvPr>
        </p:nvSpPr>
        <p:spPr>
          <a:xfrm>
            <a:off x="179388" y="4854575"/>
            <a:ext cx="8964612" cy="2003425"/>
          </a:xfrm>
        </p:spPr>
        <p:txBody>
          <a:bodyPr/>
          <a:lstStyle/>
          <a:p>
            <a:pPr>
              <a:lnSpc>
                <a:spcPct val="125000"/>
              </a:lnSpc>
              <a:buFont typeface="Arial" charset="0"/>
              <a:buNone/>
            </a:pPr>
            <a:r>
              <a:rPr lang="pl-PL" altLang="pl-PL" sz="2800" smtClean="0"/>
              <a:t>Kierujący </a:t>
            </a:r>
            <a:r>
              <a:rPr lang="pl-PL" altLang="pl-PL" sz="2800" smtClean="0">
                <a:solidFill>
                  <a:srgbClr val="FF0000"/>
                </a:solidFill>
              </a:rPr>
              <a:t>rowerem</a:t>
            </a:r>
            <a:r>
              <a:rPr lang="pl-PL" altLang="pl-PL" sz="2800" smtClean="0">
                <a:latin typeface="Arial" charset="0"/>
              </a:rPr>
              <a:t> jest</a:t>
            </a:r>
            <a:r>
              <a:rPr lang="pl-PL" altLang="pl-PL" sz="2800" smtClean="0"/>
              <a:t> obowiązany poruszać się po poboczu, chyba że nie nadaje się ono do jazdy lub ruch pojazdu utrudniałby ruch pieszych.</a:t>
            </a:r>
          </a:p>
        </p:txBody>
      </p:sp>
      <p:graphicFrame>
        <p:nvGraphicFramePr>
          <p:cNvPr id="19459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042988" y="0"/>
          <a:ext cx="6840537" cy="486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Obraz - mapa bitowa" r:id="rId3" imgW="4695238" imgH="3505689" progId="Paint.Picture">
                  <p:embed/>
                </p:oleObj>
              </mc:Choice>
              <mc:Fallback>
                <p:oleObj name="Obraz - mapa bitowa" r:id="rId3" imgW="4695238" imgH="350568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5970" b="19952"/>
                      <a:stretch>
                        <a:fillRect/>
                      </a:stretch>
                    </p:blipFill>
                    <p:spPr bwMode="auto">
                      <a:xfrm>
                        <a:off x="1042988" y="0"/>
                        <a:ext cx="6840537" cy="486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4120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ChangeArrowheads="1"/>
          </p:cNvSpPr>
          <p:nvPr/>
        </p:nvSpPr>
        <p:spPr bwMode="auto">
          <a:xfrm>
            <a:off x="250825" y="333375"/>
            <a:ext cx="8893175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l-PL" altLang="pl-PL" sz="2800">
                <a:latin typeface="Arial" charset="0"/>
              </a:rPr>
              <a:t>Korzystanie z chodnika lub drogi dla pieszych przez kierującego rowerem jednośladowym jest dozwolone gdy: </a:t>
            </a:r>
            <a:br>
              <a:rPr lang="pl-PL" altLang="pl-PL" sz="2800">
                <a:latin typeface="Arial" charset="0"/>
              </a:rPr>
            </a:br>
            <a:r>
              <a:rPr lang="pl-PL" altLang="pl-PL" sz="2800">
                <a:latin typeface="Arial" charset="0"/>
              </a:rPr>
              <a:t>1) opiekuje się on osobą w wieku do lat 10 kierującą rowerem</a:t>
            </a:r>
            <a:r>
              <a:rPr lang="pl-PL" altLang="pl-PL" sz="2500">
                <a:latin typeface="Arial" charset="0"/>
              </a:rPr>
              <a:t> </a:t>
            </a:r>
          </a:p>
        </p:txBody>
      </p:sp>
      <p:pic>
        <p:nvPicPr>
          <p:cNvPr id="2048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722563"/>
            <a:ext cx="5976937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477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50825" y="190500"/>
            <a:ext cx="88931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l-PL" altLang="pl-PL">
                <a:latin typeface="Arial" charset="0"/>
              </a:rPr>
              <a:t>2) szerokość chodnika wzdłuż drogi, po której ruch pojazdów jest dozwolony z prędkością większą niż 50 km/h, wynosi co najmniej 2 m </a:t>
            </a:r>
            <a:br>
              <a:rPr lang="pl-PL" altLang="pl-PL">
                <a:latin typeface="Arial" charset="0"/>
              </a:rPr>
            </a:br>
            <a:r>
              <a:rPr lang="pl-PL" altLang="pl-PL">
                <a:latin typeface="Arial" charset="0"/>
              </a:rPr>
              <a:t>i brakuje wydzielonej drogi dla rowerów. </a:t>
            </a:r>
          </a:p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l-PL" altLang="pl-PL">
                <a:latin typeface="Arial" charset="0"/>
              </a:rPr>
              <a:t>3) warunki pogodowe zagrażają bezpieczeństwu rowerzysty na jezdni (śnieg, silny wiatr, ulewa, gołoledź, gęsta mgła)</a:t>
            </a:r>
          </a:p>
        </p:txBody>
      </p:sp>
    </p:spTree>
    <p:extLst>
      <p:ext uri="{BB962C8B-B14F-4D97-AF65-F5344CB8AC3E}">
        <p14:creationId xmlns:p14="http://schemas.microsoft.com/office/powerpoint/2010/main" val="3138411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189</Words>
  <Application>Microsoft Office PowerPoint</Application>
  <PresentationFormat>Pokaz na ekranie (4:3)</PresentationFormat>
  <Paragraphs>12</Paragraphs>
  <Slides>14</Slides>
  <Notes>2</Notes>
  <HiddenSlides>0</HiddenSlides>
  <MMClips>3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6" baseType="lpstr">
      <vt:lpstr>Motyw pakietu Office</vt:lpstr>
      <vt:lpstr>Obraz - mapa bitowa</vt:lpstr>
      <vt:lpstr>Ruch rowerzystów na drodze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Ruch rowerzystów</dc:title>
  <dc:creator>Użytkownik systemu Windows</dc:creator>
  <cp:lastModifiedBy>Użytkownik systemu Windows</cp:lastModifiedBy>
  <cp:revision>4</cp:revision>
  <dcterms:created xsi:type="dcterms:W3CDTF">2019-08-24T14:59:00Z</dcterms:created>
  <dcterms:modified xsi:type="dcterms:W3CDTF">2020-03-18T13:46:38Z</dcterms:modified>
</cp:coreProperties>
</file>